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pperplate Gothic 29 AB" charset="1" panose="020E0504020206020404"/>
      <p:regular r:id="rId10"/>
    </p:embeddedFont>
    <p:embeddedFont>
      <p:font typeface="Copperplate Gothic 29 AB Bold" charset="1" panose="020E0604020206020404"/>
      <p:regular r:id="rId11"/>
    </p:embeddedFont>
    <p:embeddedFont>
      <p:font typeface="Proxima Nova" charset="1" panose="02000506030000020004"/>
      <p:regular r:id="rId12"/>
    </p:embeddedFont>
    <p:embeddedFont>
      <p:font typeface="Proxima Nova Bold" charset="1" panose="02000506030000020004"/>
      <p:regular r:id="rId13"/>
    </p:embeddedFont>
    <p:embeddedFont>
      <p:font typeface="Proxima Nova Italics" charset="1" panose="02000506030000020004"/>
      <p:regular r:id="rId14"/>
    </p:embeddedFont>
    <p:embeddedFont>
      <p:font typeface="Proxima Nova Bold Italics" charset="1" panose="02000506030000020004"/>
      <p:regular r:id="rId15"/>
    </p:embeddedFont>
    <p:embeddedFont>
      <p:font typeface="Proxima Nova Light" charset="1" panose="02000506030000020004"/>
      <p:regular r:id="rId16"/>
    </p:embeddedFont>
    <p:embeddedFont>
      <p:font typeface="Proxima Nova Light Italics" charset="1" panose="02000506030000020004"/>
      <p:regular r:id="rId17"/>
    </p:embeddedFont>
    <p:embeddedFont>
      <p:font typeface="Proxima Nova Heavy" charset="1" panose="02000506030000020004"/>
      <p:regular r:id="rId18"/>
    </p:embeddedFont>
    <p:embeddedFont>
      <p:font typeface="Proxima Nova Heavy Italics" charset="1" panose="02000506030000020004"/>
      <p:regular r:id="rId19"/>
    </p:embeddedFont>
    <p:embeddedFont>
      <p:font typeface="Canva Sans" charset="1" panose="020B0503030501040103"/>
      <p:regular r:id="rId20"/>
    </p:embeddedFont>
    <p:embeddedFont>
      <p:font typeface="Canva Sans Bold" charset="1" panose="020B0803030501040103"/>
      <p:regular r:id="rId21"/>
    </p:embeddedFont>
    <p:embeddedFont>
      <p:font typeface="Canva Sans Italics" charset="1" panose="020B0503030501040103"/>
      <p:regular r:id="rId22"/>
    </p:embeddedFont>
    <p:embeddedFont>
      <p:font typeface="Canva Sans Bold Italics" charset="1" panose="020B0803030501040103"/>
      <p:regular r:id="rId23"/>
    </p:embeddedFont>
    <p:embeddedFont>
      <p:font typeface="Canva Sans Medium" charset="1" panose="020B0603030501040103"/>
      <p:regular r:id="rId24"/>
    </p:embeddedFont>
    <p:embeddedFont>
      <p:font typeface="Canva Sans Medium Italics" charset="1" panose="020B0603030501040103"/>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slides/slide12.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92929"/>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4343" r="0" b="-14174"/>
            </a:stretch>
          </a:blipFill>
        </p:spPr>
      </p:sp>
      <p:grpSp>
        <p:nvGrpSpPr>
          <p:cNvPr name="Group 3" id="3"/>
          <p:cNvGrpSpPr/>
          <p:nvPr/>
        </p:nvGrpSpPr>
        <p:grpSpPr>
          <a:xfrm rot="0">
            <a:off x="3346609" y="1156553"/>
            <a:ext cx="11594782" cy="4114800"/>
            <a:chOff x="0" y="0"/>
            <a:chExt cx="3053770" cy="1083733"/>
          </a:xfrm>
        </p:grpSpPr>
        <p:sp>
          <p:nvSpPr>
            <p:cNvPr name="Freeform 4" id="4"/>
            <p:cNvSpPr/>
            <p:nvPr/>
          </p:nvSpPr>
          <p:spPr>
            <a:xfrm flipH="false" flipV="false" rot="0">
              <a:off x="0" y="0"/>
              <a:ext cx="3053770" cy="1083733"/>
            </a:xfrm>
            <a:custGeom>
              <a:avLst/>
              <a:gdLst/>
              <a:ahLst/>
              <a:cxnLst/>
              <a:rect r="r" b="b" t="t" l="l"/>
              <a:pathLst>
                <a:path h="1083733" w="3053770">
                  <a:moveTo>
                    <a:pt x="0" y="0"/>
                  </a:moveTo>
                  <a:lnTo>
                    <a:pt x="3053770" y="0"/>
                  </a:lnTo>
                  <a:lnTo>
                    <a:pt x="3053770" y="1083733"/>
                  </a:lnTo>
                  <a:lnTo>
                    <a:pt x="0" y="1083733"/>
                  </a:lnTo>
                  <a:close/>
                </a:path>
              </a:pathLst>
            </a:custGeom>
            <a:solidFill>
              <a:srgbClr val="000000">
                <a:alpha val="0"/>
              </a:srgbClr>
            </a:solidFill>
            <a:ln w="361950" cap="sq">
              <a:solidFill>
                <a:srgbClr val="48BAC3"/>
              </a:solidFill>
              <a:prstDash val="solid"/>
              <a:miter/>
            </a:ln>
          </p:spPr>
        </p:sp>
        <p:sp>
          <p:nvSpPr>
            <p:cNvPr name="TextBox 5" id="5"/>
            <p:cNvSpPr txBox="true"/>
            <p:nvPr/>
          </p:nvSpPr>
          <p:spPr>
            <a:xfrm>
              <a:off x="0" y="-38100"/>
              <a:ext cx="3053770" cy="11218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7189246" y="758411"/>
            <a:ext cx="3909508" cy="1115852"/>
            <a:chOff x="0" y="0"/>
            <a:chExt cx="1029665" cy="293887"/>
          </a:xfrm>
        </p:grpSpPr>
        <p:sp>
          <p:nvSpPr>
            <p:cNvPr name="Freeform 7" id="7"/>
            <p:cNvSpPr/>
            <p:nvPr/>
          </p:nvSpPr>
          <p:spPr>
            <a:xfrm flipH="false" flipV="false" rot="0">
              <a:off x="0" y="0"/>
              <a:ext cx="1029665" cy="293887"/>
            </a:xfrm>
            <a:custGeom>
              <a:avLst/>
              <a:gdLst/>
              <a:ahLst/>
              <a:cxnLst/>
              <a:rect r="r" b="b" t="t" l="l"/>
              <a:pathLst>
                <a:path h="293887" w="1029665">
                  <a:moveTo>
                    <a:pt x="0" y="0"/>
                  </a:moveTo>
                  <a:lnTo>
                    <a:pt x="1029665" y="0"/>
                  </a:lnTo>
                  <a:lnTo>
                    <a:pt x="1029665" y="293887"/>
                  </a:lnTo>
                  <a:lnTo>
                    <a:pt x="0" y="293887"/>
                  </a:lnTo>
                  <a:close/>
                </a:path>
              </a:pathLst>
            </a:custGeom>
            <a:solidFill>
              <a:srgbClr val="FFFFFF"/>
            </a:solidFill>
            <a:ln cap="sq">
              <a:noFill/>
              <a:prstDash val="solid"/>
              <a:miter/>
            </a:ln>
          </p:spPr>
        </p:sp>
        <p:sp>
          <p:nvSpPr>
            <p:cNvPr name="TextBox 8" id="8"/>
            <p:cNvSpPr txBox="true"/>
            <p:nvPr/>
          </p:nvSpPr>
          <p:spPr>
            <a:xfrm>
              <a:off x="0" y="-38100"/>
              <a:ext cx="1029665" cy="331987"/>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011632" y="1959988"/>
            <a:ext cx="10264735" cy="1585243"/>
          </a:xfrm>
          <a:prstGeom prst="rect">
            <a:avLst/>
          </a:prstGeom>
        </p:spPr>
        <p:txBody>
          <a:bodyPr anchor="t" rtlCol="false" tIns="0" lIns="0" bIns="0" rIns="0">
            <a:spAutoFit/>
          </a:bodyPr>
          <a:lstStyle/>
          <a:p>
            <a:pPr algn="ctr">
              <a:lnSpc>
                <a:spcPts val="5456"/>
              </a:lnSpc>
            </a:pPr>
            <a:r>
              <a:rPr lang="en-US" sz="6573">
                <a:solidFill>
                  <a:srgbClr val="292929"/>
                </a:solidFill>
                <a:latin typeface="Copperplate Gothic 29 AB"/>
              </a:rPr>
              <a:t>HOSPITAL MANAGEMENT SYSTEM</a:t>
            </a:r>
          </a:p>
        </p:txBody>
      </p:sp>
      <p:sp>
        <p:nvSpPr>
          <p:cNvPr name="TextBox 10" id="10"/>
          <p:cNvSpPr txBox="true"/>
          <p:nvPr/>
        </p:nvSpPr>
        <p:spPr>
          <a:xfrm rot="0">
            <a:off x="7433348" y="1160682"/>
            <a:ext cx="3421305" cy="338456"/>
          </a:xfrm>
          <a:prstGeom prst="rect">
            <a:avLst/>
          </a:prstGeom>
        </p:spPr>
        <p:txBody>
          <a:bodyPr anchor="t" rtlCol="false" tIns="0" lIns="0" bIns="0" rIns="0">
            <a:spAutoFit/>
          </a:bodyPr>
          <a:lstStyle/>
          <a:p>
            <a:pPr algn="ctr">
              <a:lnSpc>
                <a:spcPts val="2465"/>
              </a:lnSpc>
            </a:pPr>
            <a:r>
              <a:rPr lang="en-US" sz="2900" spc="197">
                <a:solidFill>
                  <a:srgbClr val="292929"/>
                </a:solidFill>
                <a:latin typeface="Proxima Nova"/>
              </a:rPr>
              <a:t>HACK THE VERSE</a:t>
            </a:r>
          </a:p>
        </p:txBody>
      </p:sp>
      <p:sp>
        <p:nvSpPr>
          <p:cNvPr name="TextBox 11" id="11"/>
          <p:cNvSpPr txBox="true"/>
          <p:nvPr/>
        </p:nvSpPr>
        <p:spPr>
          <a:xfrm rot="0">
            <a:off x="6494117" y="4126244"/>
            <a:ext cx="5299765" cy="761999"/>
          </a:xfrm>
          <a:prstGeom prst="rect">
            <a:avLst/>
          </a:prstGeom>
        </p:spPr>
        <p:txBody>
          <a:bodyPr anchor="t" rtlCol="false" tIns="0" lIns="0" bIns="0" rIns="0">
            <a:spAutoFit/>
          </a:bodyPr>
          <a:lstStyle/>
          <a:p>
            <a:pPr algn="ctr">
              <a:lnSpc>
                <a:spcPts val="2999"/>
              </a:lnSpc>
            </a:pPr>
            <a:r>
              <a:rPr lang="en-US" sz="2999">
                <a:solidFill>
                  <a:srgbClr val="292929"/>
                </a:solidFill>
                <a:latin typeface="Proxima Nova"/>
              </a:rPr>
              <a:t>BY TEAM</a:t>
            </a:r>
          </a:p>
          <a:p>
            <a:pPr algn="ctr">
              <a:lnSpc>
                <a:spcPts val="2999"/>
              </a:lnSpc>
            </a:pPr>
            <a:r>
              <a:rPr lang="en-US" sz="2999">
                <a:solidFill>
                  <a:srgbClr val="292929"/>
                </a:solidFill>
                <a:latin typeface="Proxima Nova"/>
              </a:rPr>
              <a:t>NOOB ENTITY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D3541"/>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5661" t="0" r="-15661" b="0"/>
            </a:stretch>
          </a:blipFill>
        </p:spPr>
      </p:sp>
      <p:grpSp>
        <p:nvGrpSpPr>
          <p:cNvPr name="Group 3" id="3"/>
          <p:cNvGrpSpPr/>
          <p:nvPr/>
        </p:nvGrpSpPr>
        <p:grpSpPr>
          <a:xfrm rot="0">
            <a:off x="49530" y="3793901"/>
            <a:ext cx="18288000" cy="6493099"/>
            <a:chOff x="0" y="0"/>
            <a:chExt cx="4816593" cy="1710117"/>
          </a:xfrm>
        </p:grpSpPr>
        <p:sp>
          <p:nvSpPr>
            <p:cNvPr name="Freeform 4" id="4"/>
            <p:cNvSpPr/>
            <p:nvPr/>
          </p:nvSpPr>
          <p:spPr>
            <a:xfrm flipH="false" flipV="false" rot="0">
              <a:off x="0" y="0"/>
              <a:ext cx="4816592" cy="1710117"/>
            </a:xfrm>
            <a:custGeom>
              <a:avLst/>
              <a:gdLst/>
              <a:ahLst/>
              <a:cxnLst/>
              <a:rect r="r" b="b" t="t" l="l"/>
              <a:pathLst>
                <a:path h="1710117" w="4816592">
                  <a:moveTo>
                    <a:pt x="0" y="0"/>
                  </a:moveTo>
                  <a:lnTo>
                    <a:pt x="4816592" y="0"/>
                  </a:lnTo>
                  <a:lnTo>
                    <a:pt x="4816592" y="1710117"/>
                  </a:lnTo>
                  <a:lnTo>
                    <a:pt x="0" y="1710117"/>
                  </a:lnTo>
                  <a:close/>
                </a:path>
              </a:pathLst>
            </a:custGeom>
            <a:solidFill>
              <a:srgbClr val="48BAC3"/>
            </a:solidFill>
          </p:spPr>
        </p:sp>
        <p:sp>
          <p:nvSpPr>
            <p:cNvPr name="TextBox 5" id="5"/>
            <p:cNvSpPr txBox="true"/>
            <p:nvPr/>
          </p:nvSpPr>
          <p:spPr>
            <a:xfrm>
              <a:off x="0" y="-38100"/>
              <a:ext cx="4816593" cy="1748217"/>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28700" y="2127449"/>
            <a:ext cx="6934000" cy="7130851"/>
            <a:chOff x="0" y="0"/>
            <a:chExt cx="5425687" cy="5579718"/>
          </a:xfrm>
        </p:grpSpPr>
        <p:sp>
          <p:nvSpPr>
            <p:cNvPr name="Freeform 7" id="7"/>
            <p:cNvSpPr/>
            <p:nvPr/>
          </p:nvSpPr>
          <p:spPr>
            <a:xfrm flipH="false" flipV="false" rot="0">
              <a:off x="0" y="0"/>
              <a:ext cx="5425687" cy="5579718"/>
            </a:xfrm>
            <a:custGeom>
              <a:avLst/>
              <a:gdLst/>
              <a:ahLst/>
              <a:cxnLst/>
              <a:rect r="r" b="b" t="t" l="l"/>
              <a:pathLst>
                <a:path h="5579718" w="5425687">
                  <a:moveTo>
                    <a:pt x="0" y="0"/>
                  </a:moveTo>
                  <a:lnTo>
                    <a:pt x="5425687" y="0"/>
                  </a:lnTo>
                  <a:lnTo>
                    <a:pt x="5425687" y="5579718"/>
                  </a:lnTo>
                  <a:lnTo>
                    <a:pt x="0" y="5579718"/>
                  </a:lnTo>
                  <a:close/>
                </a:path>
              </a:pathLst>
            </a:custGeom>
            <a:blipFill>
              <a:blip r:embed="rId3"/>
              <a:stretch>
                <a:fillRect l="-27129" t="0" r="-27129" b="0"/>
              </a:stretch>
            </a:blipFill>
          </p:spPr>
        </p:sp>
      </p:grpSp>
      <p:sp>
        <p:nvSpPr>
          <p:cNvPr name="TextBox 8" id="8"/>
          <p:cNvSpPr txBox="true"/>
          <p:nvPr/>
        </p:nvSpPr>
        <p:spPr>
          <a:xfrm rot="0">
            <a:off x="6869802" y="393381"/>
            <a:ext cx="11291649" cy="1243333"/>
          </a:xfrm>
          <a:prstGeom prst="rect">
            <a:avLst/>
          </a:prstGeom>
        </p:spPr>
        <p:txBody>
          <a:bodyPr anchor="t" rtlCol="false" tIns="0" lIns="0" bIns="0" rIns="0">
            <a:spAutoFit/>
          </a:bodyPr>
          <a:lstStyle/>
          <a:p>
            <a:pPr algn="ctr">
              <a:lnSpc>
                <a:spcPts val="10219"/>
              </a:lnSpc>
              <a:spcBef>
                <a:spcPct val="0"/>
              </a:spcBef>
            </a:pPr>
            <a:r>
              <a:rPr lang="en-US" sz="7299">
                <a:solidFill>
                  <a:srgbClr val="000000"/>
                </a:solidFill>
                <a:latin typeface="Canva Sans Bold"/>
              </a:rPr>
              <a:t>USER CHARACTERISTICS</a:t>
            </a:r>
          </a:p>
        </p:txBody>
      </p:sp>
      <p:sp>
        <p:nvSpPr>
          <p:cNvPr name="TextBox 9" id="9"/>
          <p:cNvSpPr txBox="true"/>
          <p:nvPr/>
        </p:nvSpPr>
        <p:spPr>
          <a:xfrm rot="0">
            <a:off x="10630056" y="2539885"/>
            <a:ext cx="3918804" cy="962662"/>
          </a:xfrm>
          <a:prstGeom prst="rect">
            <a:avLst/>
          </a:prstGeom>
        </p:spPr>
        <p:txBody>
          <a:bodyPr anchor="t" rtlCol="false" tIns="0" lIns="0" bIns="0" rIns="0">
            <a:spAutoFit/>
          </a:bodyPr>
          <a:lstStyle/>
          <a:p>
            <a:pPr algn="ctr">
              <a:lnSpc>
                <a:spcPts val="7839"/>
              </a:lnSpc>
              <a:spcBef>
                <a:spcPct val="0"/>
              </a:spcBef>
            </a:pPr>
            <a:r>
              <a:rPr lang="en-US" sz="5599">
                <a:solidFill>
                  <a:srgbClr val="000000"/>
                </a:solidFill>
                <a:latin typeface="Canva Sans Bold"/>
              </a:rPr>
              <a:t>DOCTOR</a:t>
            </a:r>
          </a:p>
        </p:txBody>
      </p:sp>
      <p:sp>
        <p:nvSpPr>
          <p:cNvPr name="TextBox 10" id="10"/>
          <p:cNvSpPr txBox="true"/>
          <p:nvPr/>
        </p:nvSpPr>
        <p:spPr>
          <a:xfrm rot="0">
            <a:off x="9094470" y="4962842"/>
            <a:ext cx="99060" cy="323215"/>
          </a:xfrm>
          <a:prstGeom prst="rect">
            <a:avLst/>
          </a:prstGeom>
        </p:spPr>
        <p:txBody>
          <a:bodyPr anchor="t" rtlCol="false" tIns="0" lIns="0" bIns="0" rIns="0">
            <a:spAutoFit/>
          </a:bodyPr>
          <a:lstStyle/>
          <a:p>
            <a:pPr algn="ctr">
              <a:lnSpc>
                <a:spcPts val="2659"/>
              </a:lnSpc>
              <a:spcBef>
                <a:spcPct val="0"/>
              </a:spcBef>
            </a:pPr>
            <a:r>
              <a:rPr lang="en-US" sz="1899">
                <a:solidFill>
                  <a:srgbClr val="000000"/>
                </a:solidFill>
                <a:latin typeface="Canva Sans"/>
              </a:rPr>
              <a:t>t</a:t>
            </a:r>
          </a:p>
        </p:txBody>
      </p:sp>
      <p:sp>
        <p:nvSpPr>
          <p:cNvPr name="TextBox 11" id="11"/>
          <p:cNvSpPr txBox="true"/>
          <p:nvPr/>
        </p:nvSpPr>
        <p:spPr>
          <a:xfrm rot="0">
            <a:off x="8590130" y="4740848"/>
            <a:ext cx="9168525" cy="3559567"/>
          </a:xfrm>
          <a:prstGeom prst="rect">
            <a:avLst/>
          </a:prstGeom>
        </p:spPr>
        <p:txBody>
          <a:bodyPr anchor="t" rtlCol="false" tIns="0" lIns="0" bIns="0" rIns="0">
            <a:spAutoFit/>
          </a:bodyPr>
          <a:lstStyle/>
          <a:p>
            <a:pPr marL="875429" indent="-437714" lvl="1">
              <a:lnSpc>
                <a:spcPts val="5676"/>
              </a:lnSpc>
              <a:buFont typeface="Arial"/>
              <a:buChar char="•"/>
            </a:pPr>
            <a:r>
              <a:rPr lang="en-US" sz="4054">
                <a:solidFill>
                  <a:srgbClr val="000000"/>
                </a:solidFill>
                <a:latin typeface="Canva Sans"/>
              </a:rPr>
              <a:t> </a:t>
            </a:r>
            <a:r>
              <a:rPr lang="en-US" sz="4054">
                <a:solidFill>
                  <a:srgbClr val="000000"/>
                </a:solidFill>
                <a:latin typeface="Canva Sans"/>
              </a:rPr>
              <a:t>Confirmation of appointment.​</a:t>
            </a:r>
          </a:p>
          <a:p>
            <a:pPr marL="875429" indent="-437714" lvl="1">
              <a:lnSpc>
                <a:spcPts val="5676"/>
              </a:lnSpc>
              <a:buFont typeface="Arial"/>
              <a:buChar char="•"/>
            </a:pPr>
            <a:r>
              <a:rPr lang="en-US" sz="4054">
                <a:solidFill>
                  <a:srgbClr val="000000"/>
                </a:solidFill>
                <a:latin typeface="Canva Sans"/>
              </a:rPr>
              <a:t> Cancellation of appointment.​</a:t>
            </a:r>
          </a:p>
          <a:p>
            <a:pPr marL="875429" indent="-437714" lvl="1">
              <a:lnSpc>
                <a:spcPts val="5676"/>
              </a:lnSpc>
              <a:buFont typeface="Arial"/>
              <a:buChar char="•"/>
            </a:pPr>
            <a:r>
              <a:rPr lang="en-US" sz="4054">
                <a:solidFill>
                  <a:srgbClr val="000000"/>
                </a:solidFill>
                <a:latin typeface="Canva Sans"/>
              </a:rPr>
              <a:t> Modification of appointment list.​</a:t>
            </a:r>
          </a:p>
          <a:p>
            <a:pPr marL="875429" indent="-437714" lvl="1">
              <a:lnSpc>
                <a:spcPts val="5676"/>
              </a:lnSpc>
              <a:buFont typeface="Arial"/>
              <a:buChar char="•"/>
            </a:pPr>
            <a:r>
              <a:rPr lang="en-US" sz="4054">
                <a:solidFill>
                  <a:srgbClr val="000000"/>
                </a:solidFill>
                <a:latin typeface="Canva Sans"/>
              </a:rPr>
              <a:t> Add prescription.​</a:t>
            </a:r>
          </a:p>
          <a:p>
            <a:pPr>
              <a:lnSpc>
                <a:spcPts val="5676"/>
              </a:lnSpc>
            </a:pP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2D3541"/>
        </a:solidFill>
      </p:bgPr>
    </p:bg>
    <p:spTree>
      <p:nvGrpSpPr>
        <p:cNvPr id="1" name=""/>
        <p:cNvGrpSpPr/>
        <p:nvPr/>
      </p:nvGrpSpPr>
      <p:grpSpPr>
        <a:xfrm>
          <a:off x="0" y="0"/>
          <a:ext cx="0" cy="0"/>
          <a:chOff x="0" y="0"/>
          <a:chExt cx="0" cy="0"/>
        </a:xfrm>
      </p:grpSpPr>
      <p:sp>
        <p:nvSpPr>
          <p:cNvPr name="TextBox 2" id="2"/>
          <p:cNvSpPr txBox="true"/>
          <p:nvPr/>
        </p:nvSpPr>
        <p:spPr>
          <a:xfrm rot="0">
            <a:off x="2879419" y="2876904"/>
            <a:ext cx="13741786" cy="5549375"/>
          </a:xfrm>
          <a:prstGeom prst="rect">
            <a:avLst/>
          </a:prstGeom>
        </p:spPr>
        <p:txBody>
          <a:bodyPr anchor="t" rtlCol="false" tIns="0" lIns="0" bIns="0" rIns="0">
            <a:spAutoFit/>
          </a:bodyPr>
          <a:lstStyle/>
          <a:p>
            <a:pPr algn="ctr">
              <a:lnSpc>
                <a:spcPts val="4928"/>
              </a:lnSpc>
              <a:spcBef>
                <a:spcPct val="0"/>
              </a:spcBef>
            </a:pPr>
            <a:r>
              <a:rPr lang="en-US" sz="3520">
                <a:solidFill>
                  <a:srgbClr val="FFFFFF"/>
                </a:solidFill>
                <a:latin typeface="Canva Sans"/>
              </a:rPr>
              <a:t> The Hospital Management System (HMS) proves to be an indispensable tool for enhancing the  efficiency and overall functionality of healthcare institutions. Through the automation of  administrative tasks, streamlining patient records, and improving communication among  healthcare professionals, the HMS significantly contributes to the delivery of high-quality patient  care. The system not only reduces operational costs but also minimizes errors, ensuring a more  accurate and timely provision of medical services ​.</a:t>
            </a:r>
          </a:p>
        </p:txBody>
      </p:sp>
      <p:sp>
        <p:nvSpPr>
          <p:cNvPr name="TextBox 3" id="3"/>
          <p:cNvSpPr txBox="true"/>
          <p:nvPr/>
        </p:nvSpPr>
        <p:spPr>
          <a:xfrm rot="0">
            <a:off x="1202650" y="558330"/>
            <a:ext cx="7941350" cy="1566544"/>
          </a:xfrm>
          <a:prstGeom prst="rect">
            <a:avLst/>
          </a:prstGeom>
        </p:spPr>
        <p:txBody>
          <a:bodyPr anchor="t" rtlCol="false" tIns="0" lIns="0" bIns="0" rIns="0">
            <a:spAutoFit/>
          </a:bodyPr>
          <a:lstStyle/>
          <a:p>
            <a:pPr algn="ctr">
              <a:lnSpc>
                <a:spcPts val="12880"/>
              </a:lnSpc>
            </a:pPr>
            <a:r>
              <a:rPr lang="en-US" sz="9200">
                <a:solidFill>
                  <a:srgbClr val="48BAC3"/>
                </a:solidFill>
                <a:latin typeface="Canva Sans Bold"/>
              </a:rPr>
              <a:t>CONCLUSION</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2D3541"/>
        </a:solidFill>
      </p:bgPr>
    </p:bg>
    <p:spTree>
      <p:nvGrpSpPr>
        <p:cNvPr id="1" name=""/>
        <p:cNvGrpSpPr/>
        <p:nvPr/>
      </p:nvGrpSpPr>
      <p:grpSpPr>
        <a:xfrm>
          <a:off x="0" y="0"/>
          <a:ext cx="0" cy="0"/>
          <a:chOff x="0" y="0"/>
          <a:chExt cx="0" cy="0"/>
        </a:xfrm>
      </p:grpSpPr>
      <p:sp>
        <p:nvSpPr>
          <p:cNvPr name="TextBox 2" id="2"/>
          <p:cNvSpPr txBox="true"/>
          <p:nvPr/>
        </p:nvSpPr>
        <p:spPr>
          <a:xfrm rot="0">
            <a:off x="5680234" y="4274503"/>
            <a:ext cx="6927532"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7FDF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028700" y="1028700"/>
            <a:ext cx="16230600" cy="8229600"/>
            <a:chOff x="0" y="0"/>
            <a:chExt cx="4274726" cy="2167467"/>
          </a:xfrm>
        </p:grpSpPr>
        <p:sp>
          <p:nvSpPr>
            <p:cNvPr name="Freeform 4" id="4"/>
            <p:cNvSpPr/>
            <p:nvPr/>
          </p:nvSpPr>
          <p:spPr>
            <a:xfrm flipH="false" flipV="false" rot="0">
              <a:off x="0" y="0"/>
              <a:ext cx="4274726" cy="2167467"/>
            </a:xfrm>
            <a:custGeom>
              <a:avLst/>
              <a:gdLst/>
              <a:ahLst/>
              <a:cxnLst/>
              <a:rect r="r" b="b" t="t" l="l"/>
              <a:pathLst>
                <a:path h="2167467" w="4274726">
                  <a:moveTo>
                    <a:pt x="0" y="0"/>
                  </a:moveTo>
                  <a:lnTo>
                    <a:pt x="4274726" y="0"/>
                  </a:lnTo>
                  <a:lnTo>
                    <a:pt x="4274726" y="2167467"/>
                  </a:lnTo>
                  <a:lnTo>
                    <a:pt x="0" y="2167467"/>
                  </a:lnTo>
                  <a:close/>
                </a:path>
              </a:pathLst>
            </a:custGeom>
            <a:solidFill>
              <a:srgbClr val="F7FDFE"/>
            </a:solidFill>
          </p:spPr>
        </p:sp>
        <p:sp>
          <p:nvSpPr>
            <p:cNvPr name="TextBox 5" id="5"/>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sp>
        <p:nvSpPr>
          <p:cNvPr name="AutoShape 6" id="6"/>
          <p:cNvSpPr/>
          <p:nvPr/>
        </p:nvSpPr>
        <p:spPr>
          <a:xfrm>
            <a:off x="2070676" y="3669999"/>
            <a:ext cx="13657057" cy="0"/>
          </a:xfrm>
          <a:prstGeom prst="line">
            <a:avLst/>
          </a:prstGeom>
          <a:ln cap="flat" w="38100">
            <a:solidFill>
              <a:srgbClr val="48BAC3"/>
            </a:solidFill>
            <a:prstDash val="solid"/>
            <a:headEnd type="none" len="sm" w="sm"/>
            <a:tailEnd type="none" len="sm" w="sm"/>
          </a:ln>
        </p:spPr>
      </p:sp>
      <p:grpSp>
        <p:nvGrpSpPr>
          <p:cNvPr name="Group 7" id="7"/>
          <p:cNvGrpSpPr/>
          <p:nvPr/>
        </p:nvGrpSpPr>
        <p:grpSpPr>
          <a:xfrm rot="0">
            <a:off x="2070676" y="4376833"/>
            <a:ext cx="8803099" cy="3844838"/>
            <a:chOff x="0" y="0"/>
            <a:chExt cx="2318512" cy="1012632"/>
          </a:xfrm>
        </p:grpSpPr>
        <p:sp>
          <p:nvSpPr>
            <p:cNvPr name="Freeform 8" id="8"/>
            <p:cNvSpPr/>
            <p:nvPr/>
          </p:nvSpPr>
          <p:spPr>
            <a:xfrm flipH="false" flipV="false" rot="0">
              <a:off x="0" y="0"/>
              <a:ext cx="2318512" cy="1012632"/>
            </a:xfrm>
            <a:custGeom>
              <a:avLst/>
              <a:gdLst/>
              <a:ahLst/>
              <a:cxnLst/>
              <a:rect r="r" b="b" t="t" l="l"/>
              <a:pathLst>
                <a:path h="1012632" w="2318512">
                  <a:moveTo>
                    <a:pt x="0" y="0"/>
                  </a:moveTo>
                  <a:lnTo>
                    <a:pt x="2318512" y="0"/>
                  </a:lnTo>
                  <a:lnTo>
                    <a:pt x="2318512" y="1012632"/>
                  </a:lnTo>
                  <a:lnTo>
                    <a:pt x="0" y="1012632"/>
                  </a:lnTo>
                  <a:close/>
                </a:path>
              </a:pathLst>
            </a:custGeom>
            <a:solidFill>
              <a:srgbClr val="000000">
                <a:alpha val="0"/>
              </a:srgbClr>
            </a:solidFill>
            <a:ln w="38100" cap="sq">
              <a:solidFill>
                <a:srgbClr val="48BAC3"/>
              </a:solidFill>
              <a:prstDash val="solid"/>
              <a:miter/>
            </a:ln>
          </p:spPr>
        </p:sp>
        <p:sp>
          <p:nvSpPr>
            <p:cNvPr name="TextBox 9" id="9"/>
            <p:cNvSpPr txBox="true"/>
            <p:nvPr/>
          </p:nvSpPr>
          <p:spPr>
            <a:xfrm>
              <a:off x="0" y="-38100"/>
              <a:ext cx="2318512" cy="1050732"/>
            </a:xfrm>
            <a:prstGeom prst="rect">
              <a:avLst/>
            </a:prstGeom>
          </p:spPr>
          <p:txBody>
            <a:bodyPr anchor="ctr" rtlCol="false" tIns="50800" lIns="50800" bIns="50800" rIns="50800"/>
            <a:lstStyle/>
            <a:p>
              <a:pPr algn="ctr">
                <a:lnSpc>
                  <a:spcPts val="2659"/>
                </a:lnSpc>
              </a:pPr>
            </a:p>
          </p:txBody>
        </p:sp>
      </p:grpSp>
      <p:grpSp>
        <p:nvGrpSpPr>
          <p:cNvPr name="Group 10" id="10"/>
          <p:cNvGrpSpPr>
            <a:grpSpLocks noChangeAspect="true"/>
          </p:cNvGrpSpPr>
          <p:nvPr/>
        </p:nvGrpSpPr>
        <p:grpSpPr>
          <a:xfrm rot="0">
            <a:off x="11577043" y="2080582"/>
            <a:ext cx="4687007" cy="6240137"/>
            <a:chOff x="0" y="0"/>
            <a:chExt cx="3663950" cy="4878070"/>
          </a:xfrm>
        </p:grpSpPr>
        <p:sp>
          <p:nvSpPr>
            <p:cNvPr name="Freeform 11" id="11"/>
            <p:cNvSpPr/>
            <p:nvPr/>
          </p:nvSpPr>
          <p:spPr>
            <a:xfrm flipH="false" flipV="false" rot="0">
              <a:off x="31750" y="31750"/>
              <a:ext cx="3600450" cy="4814570"/>
            </a:xfrm>
            <a:custGeom>
              <a:avLst/>
              <a:gdLst/>
              <a:ahLst/>
              <a:cxnLst/>
              <a:rect r="r" b="b" t="t" l="l"/>
              <a:pathLst>
                <a:path h="4814570" w="3600450">
                  <a:moveTo>
                    <a:pt x="0" y="0"/>
                  </a:moveTo>
                  <a:lnTo>
                    <a:pt x="3600450" y="0"/>
                  </a:lnTo>
                  <a:lnTo>
                    <a:pt x="3600450" y="4814570"/>
                  </a:lnTo>
                  <a:lnTo>
                    <a:pt x="0" y="4814570"/>
                  </a:lnTo>
                  <a:close/>
                </a:path>
              </a:pathLst>
            </a:custGeom>
            <a:blipFill>
              <a:blip r:embed="rId3"/>
              <a:stretch>
                <a:fillRect l="-108454" t="-21074" r="-69367" b="-17433"/>
              </a:stretch>
            </a:blipFill>
          </p:spPr>
        </p:sp>
        <p:sp>
          <p:nvSpPr>
            <p:cNvPr name="Freeform 12" id="12"/>
            <p:cNvSpPr/>
            <p:nvPr/>
          </p:nvSpPr>
          <p:spPr>
            <a:xfrm flipH="false" flipV="false" rot="0">
              <a:off x="0" y="0"/>
              <a:ext cx="3663950" cy="4878070"/>
            </a:xfrm>
            <a:custGeom>
              <a:avLst/>
              <a:gdLst/>
              <a:ahLst/>
              <a:cxnLst/>
              <a:rect r="r" b="b" t="t" l="l"/>
              <a:pathLst>
                <a:path h="4878070" w="366395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F7FDFE"/>
            </a:solidFill>
          </p:spPr>
        </p:sp>
      </p:grpSp>
      <p:sp>
        <p:nvSpPr>
          <p:cNvPr name="TextBox 13" id="13"/>
          <p:cNvSpPr txBox="true"/>
          <p:nvPr/>
        </p:nvSpPr>
        <p:spPr>
          <a:xfrm rot="0">
            <a:off x="2437667" y="2114236"/>
            <a:ext cx="4993885" cy="1365263"/>
          </a:xfrm>
          <a:prstGeom prst="rect">
            <a:avLst/>
          </a:prstGeom>
        </p:spPr>
        <p:txBody>
          <a:bodyPr anchor="t" rtlCol="false" tIns="0" lIns="0" bIns="0" rIns="0">
            <a:spAutoFit/>
          </a:bodyPr>
          <a:lstStyle/>
          <a:p>
            <a:pPr>
              <a:lnSpc>
                <a:spcPts val="8300"/>
              </a:lnSpc>
            </a:pPr>
            <a:r>
              <a:rPr lang="en-US" sz="10000">
                <a:solidFill>
                  <a:srgbClr val="292929"/>
                </a:solidFill>
                <a:latin typeface="Copperplate Gothic 29 AB"/>
              </a:rPr>
              <a:t>AGENDA</a:t>
            </a:r>
          </a:p>
        </p:txBody>
      </p:sp>
      <p:sp>
        <p:nvSpPr>
          <p:cNvPr name="TextBox 14" id="14"/>
          <p:cNvSpPr txBox="true"/>
          <p:nvPr/>
        </p:nvSpPr>
        <p:spPr>
          <a:xfrm rot="0">
            <a:off x="2437667" y="4863568"/>
            <a:ext cx="3570261" cy="306070"/>
          </a:xfrm>
          <a:prstGeom prst="rect">
            <a:avLst/>
          </a:prstGeom>
        </p:spPr>
        <p:txBody>
          <a:bodyPr anchor="t" rtlCol="false" tIns="0" lIns="0" bIns="0" rIns="0">
            <a:spAutoFit/>
          </a:bodyPr>
          <a:lstStyle/>
          <a:p>
            <a:pPr marL="496572" indent="-248286" lvl="1">
              <a:lnSpc>
                <a:spcPts val="2300"/>
              </a:lnSpc>
              <a:buFont typeface="Arial"/>
              <a:buChar char="•"/>
            </a:pPr>
            <a:r>
              <a:rPr lang="en-US" sz="2300">
                <a:solidFill>
                  <a:srgbClr val="2D3541"/>
                </a:solidFill>
                <a:latin typeface="Proxima Nova"/>
              </a:rPr>
              <a:t>PROBLEM STATEMENT</a:t>
            </a:r>
          </a:p>
        </p:txBody>
      </p:sp>
      <p:sp>
        <p:nvSpPr>
          <p:cNvPr name="TextBox 15" id="15"/>
          <p:cNvSpPr txBox="true"/>
          <p:nvPr/>
        </p:nvSpPr>
        <p:spPr>
          <a:xfrm rot="0">
            <a:off x="6472225" y="4863568"/>
            <a:ext cx="3889762" cy="591820"/>
          </a:xfrm>
          <a:prstGeom prst="rect">
            <a:avLst/>
          </a:prstGeom>
        </p:spPr>
        <p:txBody>
          <a:bodyPr anchor="t" rtlCol="false" tIns="0" lIns="0" bIns="0" rIns="0">
            <a:spAutoFit/>
          </a:bodyPr>
          <a:lstStyle/>
          <a:p>
            <a:pPr marL="496572" indent="-248286" lvl="1">
              <a:lnSpc>
                <a:spcPts val="2300"/>
              </a:lnSpc>
              <a:buFont typeface="Arial"/>
              <a:buChar char="•"/>
            </a:pPr>
            <a:r>
              <a:rPr lang="en-US" sz="2300">
                <a:solidFill>
                  <a:srgbClr val="2D3541"/>
                </a:solidFill>
                <a:latin typeface="Proxima Nova"/>
              </a:rPr>
              <a:t>SOLUTIONS BEING PROPOSED</a:t>
            </a:r>
          </a:p>
        </p:txBody>
      </p:sp>
      <p:sp>
        <p:nvSpPr>
          <p:cNvPr name="TextBox 16" id="16"/>
          <p:cNvSpPr txBox="true"/>
          <p:nvPr/>
        </p:nvSpPr>
        <p:spPr>
          <a:xfrm rot="0">
            <a:off x="2437667" y="6456928"/>
            <a:ext cx="3250760" cy="306070"/>
          </a:xfrm>
          <a:prstGeom prst="rect">
            <a:avLst/>
          </a:prstGeom>
        </p:spPr>
        <p:txBody>
          <a:bodyPr anchor="t" rtlCol="false" tIns="0" lIns="0" bIns="0" rIns="0">
            <a:spAutoFit/>
          </a:bodyPr>
          <a:lstStyle/>
          <a:p>
            <a:pPr marL="496572" indent="-248286" lvl="1">
              <a:lnSpc>
                <a:spcPts val="2300"/>
              </a:lnSpc>
              <a:buFont typeface="Arial"/>
              <a:buChar char="•"/>
            </a:pPr>
            <a:r>
              <a:rPr lang="en-US" sz="2300">
                <a:solidFill>
                  <a:srgbClr val="2D3541"/>
                </a:solidFill>
                <a:latin typeface="Proxima Nova"/>
              </a:rPr>
              <a:t>USE CASE DIAGRAM</a:t>
            </a:r>
          </a:p>
        </p:txBody>
      </p:sp>
      <p:sp>
        <p:nvSpPr>
          <p:cNvPr name="TextBox 17" id="17"/>
          <p:cNvSpPr txBox="true"/>
          <p:nvPr/>
        </p:nvSpPr>
        <p:spPr>
          <a:xfrm rot="0">
            <a:off x="6472225" y="6456928"/>
            <a:ext cx="3250760" cy="294005"/>
          </a:xfrm>
          <a:prstGeom prst="rect">
            <a:avLst/>
          </a:prstGeom>
        </p:spPr>
        <p:txBody>
          <a:bodyPr anchor="t" rtlCol="false" tIns="0" lIns="0" bIns="0" rIns="0">
            <a:spAutoFit/>
          </a:bodyPr>
          <a:lstStyle/>
          <a:p>
            <a:pPr marL="474983" indent="-237491" lvl="1">
              <a:lnSpc>
                <a:spcPts val="2200"/>
              </a:lnSpc>
              <a:buFont typeface="Arial"/>
              <a:buChar char="•"/>
            </a:pPr>
            <a:r>
              <a:rPr lang="en-US" sz="2200">
                <a:solidFill>
                  <a:srgbClr val="2D3541"/>
                </a:solidFill>
                <a:latin typeface="Proxima Nova"/>
              </a:rPr>
              <a:t>CONCLUSION</a:t>
            </a:r>
          </a:p>
        </p:txBody>
      </p:sp>
      <p:sp>
        <p:nvSpPr>
          <p:cNvPr name="TextBox 18" id="18"/>
          <p:cNvSpPr txBox="true"/>
          <p:nvPr/>
        </p:nvSpPr>
        <p:spPr>
          <a:xfrm rot="0">
            <a:off x="2437667" y="5660248"/>
            <a:ext cx="3250760" cy="306070"/>
          </a:xfrm>
          <a:prstGeom prst="rect">
            <a:avLst/>
          </a:prstGeom>
        </p:spPr>
        <p:txBody>
          <a:bodyPr anchor="t" rtlCol="false" tIns="0" lIns="0" bIns="0" rIns="0">
            <a:spAutoFit/>
          </a:bodyPr>
          <a:lstStyle/>
          <a:p>
            <a:pPr marL="496572" indent="-248286" lvl="1">
              <a:lnSpc>
                <a:spcPts val="2300"/>
              </a:lnSpc>
              <a:buFont typeface="Arial"/>
              <a:buChar char="•"/>
            </a:pPr>
            <a:r>
              <a:rPr lang="en-US" sz="2300">
                <a:solidFill>
                  <a:srgbClr val="2D3541"/>
                </a:solidFill>
                <a:latin typeface="Proxima Nova"/>
              </a:rPr>
              <a:t>APPROACH</a:t>
            </a:r>
          </a:p>
        </p:txBody>
      </p:sp>
      <p:sp>
        <p:nvSpPr>
          <p:cNvPr name="TextBox 19" id="19"/>
          <p:cNvSpPr txBox="true"/>
          <p:nvPr/>
        </p:nvSpPr>
        <p:spPr>
          <a:xfrm rot="0">
            <a:off x="6472225" y="5660248"/>
            <a:ext cx="3889762" cy="306070"/>
          </a:xfrm>
          <a:prstGeom prst="rect">
            <a:avLst/>
          </a:prstGeom>
        </p:spPr>
        <p:txBody>
          <a:bodyPr anchor="t" rtlCol="false" tIns="0" lIns="0" bIns="0" rIns="0">
            <a:spAutoFit/>
          </a:bodyPr>
          <a:lstStyle/>
          <a:p>
            <a:pPr marL="496572" indent="-248286" lvl="1">
              <a:lnSpc>
                <a:spcPts val="2300"/>
              </a:lnSpc>
              <a:buFont typeface="Arial"/>
              <a:buChar char="•"/>
            </a:pPr>
            <a:r>
              <a:rPr lang="en-US" sz="2300">
                <a:solidFill>
                  <a:srgbClr val="2D3541"/>
                </a:solidFill>
                <a:latin typeface="Proxima Nova"/>
              </a:rPr>
              <a:t>USER CHARACTERISTICS</a:t>
            </a:r>
          </a:p>
        </p:txBody>
      </p:sp>
      <p:sp>
        <p:nvSpPr>
          <p:cNvPr name="TextBox 20" id="20"/>
          <p:cNvSpPr txBox="true"/>
          <p:nvPr/>
        </p:nvSpPr>
        <p:spPr>
          <a:xfrm rot="0">
            <a:off x="2437667" y="7253608"/>
            <a:ext cx="3250760" cy="306070"/>
          </a:xfrm>
          <a:prstGeom prst="rect">
            <a:avLst/>
          </a:prstGeom>
        </p:spPr>
        <p:txBody>
          <a:bodyPr anchor="t" rtlCol="false" tIns="0" lIns="0" bIns="0" rIns="0">
            <a:spAutoFit/>
          </a:bodyPr>
          <a:lstStyle/>
          <a:p>
            <a:pPr marL="496572" indent="-248286" lvl="1">
              <a:lnSpc>
                <a:spcPts val="2300"/>
              </a:lnSpc>
              <a:buFont typeface="Arial"/>
              <a:buChar char="•"/>
            </a:pPr>
            <a:r>
              <a:rPr lang="en-US" sz="2300">
                <a:solidFill>
                  <a:srgbClr val="2D3541"/>
                </a:solidFill>
                <a:latin typeface="Proxima Nova"/>
              </a:rPr>
              <a:t>TECH STACK</a:t>
            </a:r>
          </a:p>
        </p:txBody>
      </p:sp>
      <p:sp>
        <p:nvSpPr>
          <p:cNvPr name="TextBox 21" id="21"/>
          <p:cNvSpPr txBox="true"/>
          <p:nvPr/>
        </p:nvSpPr>
        <p:spPr>
          <a:xfrm rot="0">
            <a:off x="6472225" y="7253608"/>
            <a:ext cx="3250760" cy="306070"/>
          </a:xfrm>
          <a:prstGeom prst="rect">
            <a:avLst/>
          </a:prstGeom>
        </p:spPr>
        <p:txBody>
          <a:bodyPr anchor="t" rtlCol="false" tIns="0" lIns="0" bIns="0" rIns="0">
            <a:spAutoFit/>
          </a:bodyPr>
          <a:lstStyle/>
          <a:p>
            <a:pPr marL="496572" indent="-248286" lvl="1">
              <a:lnSpc>
                <a:spcPts val="2300"/>
              </a:lnSpc>
              <a:buFont typeface="Arial"/>
              <a:buChar char="•"/>
            </a:pPr>
            <a:r>
              <a:rPr lang="en-US" sz="2300">
                <a:solidFill>
                  <a:srgbClr val="2D3541"/>
                </a:solidFill>
                <a:latin typeface="Proxima Nova"/>
              </a:rPr>
              <a:t>TEAM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6900143" cy="10287000"/>
            <a:chOff x="0" y="0"/>
            <a:chExt cx="1817322" cy="2709333"/>
          </a:xfrm>
        </p:grpSpPr>
        <p:sp>
          <p:nvSpPr>
            <p:cNvPr name="Freeform 3" id="3"/>
            <p:cNvSpPr/>
            <p:nvPr/>
          </p:nvSpPr>
          <p:spPr>
            <a:xfrm flipH="false" flipV="false" rot="0">
              <a:off x="0" y="0"/>
              <a:ext cx="1817322" cy="2709333"/>
            </a:xfrm>
            <a:custGeom>
              <a:avLst/>
              <a:gdLst/>
              <a:ahLst/>
              <a:cxnLst/>
              <a:rect r="r" b="b" t="t" l="l"/>
              <a:pathLst>
                <a:path h="2709333" w="1817322">
                  <a:moveTo>
                    <a:pt x="0" y="0"/>
                  </a:moveTo>
                  <a:lnTo>
                    <a:pt x="1817322" y="0"/>
                  </a:lnTo>
                  <a:lnTo>
                    <a:pt x="1817322" y="2709333"/>
                  </a:lnTo>
                  <a:lnTo>
                    <a:pt x="0" y="2709333"/>
                  </a:lnTo>
                  <a:close/>
                </a:path>
              </a:pathLst>
            </a:custGeom>
            <a:solidFill>
              <a:srgbClr val="48BAC3"/>
            </a:solidFill>
          </p:spPr>
        </p:sp>
        <p:sp>
          <p:nvSpPr>
            <p:cNvPr name="TextBox 4" id="4"/>
            <p:cNvSpPr txBox="true"/>
            <p:nvPr/>
          </p:nvSpPr>
          <p:spPr>
            <a:xfrm>
              <a:off x="0" y="-38100"/>
              <a:ext cx="1817322" cy="274743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59544" y="953257"/>
            <a:ext cx="17116575" cy="2355401"/>
            <a:chOff x="0" y="0"/>
            <a:chExt cx="4508069" cy="620353"/>
          </a:xfrm>
        </p:grpSpPr>
        <p:sp>
          <p:nvSpPr>
            <p:cNvPr name="Freeform 6" id="6"/>
            <p:cNvSpPr/>
            <p:nvPr/>
          </p:nvSpPr>
          <p:spPr>
            <a:xfrm flipH="false" flipV="false" rot="0">
              <a:off x="0" y="0"/>
              <a:ext cx="4508069" cy="620353"/>
            </a:xfrm>
            <a:custGeom>
              <a:avLst/>
              <a:gdLst/>
              <a:ahLst/>
              <a:cxnLst/>
              <a:rect r="r" b="b" t="t" l="l"/>
              <a:pathLst>
                <a:path h="620353" w="4508069">
                  <a:moveTo>
                    <a:pt x="0" y="0"/>
                  </a:moveTo>
                  <a:lnTo>
                    <a:pt x="4508069" y="0"/>
                  </a:lnTo>
                  <a:lnTo>
                    <a:pt x="4508069" y="620353"/>
                  </a:lnTo>
                  <a:lnTo>
                    <a:pt x="0" y="620353"/>
                  </a:lnTo>
                  <a:close/>
                </a:path>
              </a:pathLst>
            </a:custGeom>
            <a:solidFill>
              <a:srgbClr val="2D3541"/>
            </a:solidFill>
          </p:spPr>
        </p:sp>
        <p:sp>
          <p:nvSpPr>
            <p:cNvPr name="TextBox 7" id="7"/>
            <p:cNvSpPr txBox="true"/>
            <p:nvPr/>
          </p:nvSpPr>
          <p:spPr>
            <a:xfrm>
              <a:off x="0" y="-38100"/>
              <a:ext cx="4508069" cy="658453"/>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028700" y="3386880"/>
            <a:ext cx="5871443" cy="5871420"/>
            <a:chOff x="0" y="0"/>
            <a:chExt cx="6350025" cy="6350000"/>
          </a:xfrm>
        </p:grpSpPr>
        <p:sp>
          <p:nvSpPr>
            <p:cNvPr name="Freeform 9" id="9"/>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2"/>
              <a:stretch>
                <a:fillRect l="-27380" t="0" r="-22618" b="0"/>
              </a:stretch>
            </a:blipFill>
          </p:spPr>
        </p:sp>
      </p:grpSp>
      <p:sp>
        <p:nvSpPr>
          <p:cNvPr name="TextBox 10" id="10"/>
          <p:cNvSpPr txBox="true"/>
          <p:nvPr/>
        </p:nvSpPr>
        <p:spPr>
          <a:xfrm rot="0">
            <a:off x="7320300" y="1687345"/>
            <a:ext cx="9939000" cy="1001526"/>
          </a:xfrm>
          <a:prstGeom prst="rect">
            <a:avLst/>
          </a:prstGeom>
        </p:spPr>
        <p:txBody>
          <a:bodyPr anchor="t" rtlCol="false" tIns="0" lIns="0" bIns="0" rIns="0">
            <a:spAutoFit/>
          </a:bodyPr>
          <a:lstStyle/>
          <a:p>
            <a:pPr>
              <a:lnSpc>
                <a:spcPts val="6126"/>
              </a:lnSpc>
            </a:pPr>
            <a:r>
              <a:rPr lang="en-US" sz="7381">
                <a:solidFill>
                  <a:srgbClr val="F7FDFE"/>
                </a:solidFill>
                <a:latin typeface="Copperplate Gothic 29 AB"/>
              </a:rPr>
              <a:t>PROBLEM STATEMENT</a:t>
            </a:r>
          </a:p>
        </p:txBody>
      </p:sp>
      <p:sp>
        <p:nvSpPr>
          <p:cNvPr name="TextBox 11" id="11"/>
          <p:cNvSpPr txBox="true"/>
          <p:nvPr/>
        </p:nvSpPr>
        <p:spPr>
          <a:xfrm rot="0">
            <a:off x="7731274" y="3425074"/>
            <a:ext cx="9873606" cy="5475658"/>
          </a:xfrm>
          <a:prstGeom prst="rect">
            <a:avLst/>
          </a:prstGeom>
        </p:spPr>
        <p:txBody>
          <a:bodyPr anchor="t" rtlCol="false" tIns="0" lIns="0" bIns="0" rIns="0">
            <a:spAutoFit/>
          </a:bodyPr>
          <a:lstStyle/>
          <a:p>
            <a:pPr>
              <a:lnSpc>
                <a:spcPts val="4371"/>
              </a:lnSpc>
            </a:pPr>
          </a:p>
          <a:p>
            <a:pPr marL="471886" indent="-235943" lvl="1">
              <a:lnSpc>
                <a:spcPts val="4371"/>
              </a:lnSpc>
              <a:buFont typeface="Arial"/>
              <a:buChar char="•"/>
            </a:pPr>
            <a:r>
              <a:rPr lang="en-US" sz="2185">
                <a:solidFill>
                  <a:srgbClr val="211F20"/>
                </a:solidFill>
                <a:latin typeface="Proxima Nova"/>
              </a:rPr>
              <a:t> HMS will help us overcome all these problems because now patients can book their appointments at home, they can check whether the doctor they want to meet is available or not. Doctors can also confirm or decline appointments, this help both patient and the doctor because if the doctor declines’ appointment then patient will know this in advance and patient will visit hospital only when the doctor confirms’ the appointment this will save time and money of the patient.   ​</a:t>
            </a:r>
          </a:p>
          <a:p>
            <a:pPr>
              <a:lnSpc>
                <a:spcPts val="4728"/>
              </a:lnSpc>
            </a:pPr>
            <a:r>
              <a:rPr lang="en-US" sz="3377" spc="-668">
                <a:solidFill>
                  <a:srgbClr val="211F20"/>
                </a:solidFill>
                <a:latin typeface="Proxima Nova"/>
              </a:rPr>
              <a:t>​</a:t>
            </a:r>
            <a:r>
              <a:rPr lang="en-US" sz="3377" spc="-668">
                <a:solidFill>
                  <a:srgbClr val="211F20"/>
                </a:solidFill>
                <a:latin typeface="Proxima Nova"/>
              </a:rPr>
              <a:t>​</a:t>
            </a:r>
          </a:p>
          <a:p>
            <a:pPr>
              <a:lnSpc>
                <a:spcPts val="4371"/>
              </a:lnSpc>
            </a:pPr>
          </a:p>
        </p:txBody>
      </p:sp>
      <p:sp>
        <p:nvSpPr>
          <p:cNvPr name="AutoShape 12" id="12"/>
          <p:cNvSpPr/>
          <p:nvPr/>
        </p:nvSpPr>
        <p:spPr>
          <a:xfrm flipV="true">
            <a:off x="8082175" y="8358196"/>
            <a:ext cx="9177125" cy="0"/>
          </a:xfrm>
          <a:prstGeom prst="line">
            <a:avLst/>
          </a:prstGeom>
          <a:ln cap="flat" w="28575">
            <a:solidFill>
              <a:srgbClr val="D9D9D9"/>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7FDF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grpSp>
        <p:nvGrpSpPr>
          <p:cNvPr name="Group 3" id="3"/>
          <p:cNvGrpSpPr/>
          <p:nvPr/>
        </p:nvGrpSpPr>
        <p:grpSpPr>
          <a:xfrm rot="0">
            <a:off x="-115294" y="2206401"/>
            <a:ext cx="18518589" cy="8080599"/>
            <a:chOff x="0" y="0"/>
            <a:chExt cx="4877324" cy="2128224"/>
          </a:xfrm>
        </p:grpSpPr>
        <p:sp>
          <p:nvSpPr>
            <p:cNvPr name="Freeform 4" id="4"/>
            <p:cNvSpPr/>
            <p:nvPr/>
          </p:nvSpPr>
          <p:spPr>
            <a:xfrm flipH="false" flipV="false" rot="0">
              <a:off x="0" y="0"/>
              <a:ext cx="4877324" cy="2128224"/>
            </a:xfrm>
            <a:custGeom>
              <a:avLst/>
              <a:gdLst/>
              <a:ahLst/>
              <a:cxnLst/>
              <a:rect r="r" b="b" t="t" l="l"/>
              <a:pathLst>
                <a:path h="2128224" w="4877324">
                  <a:moveTo>
                    <a:pt x="0" y="0"/>
                  </a:moveTo>
                  <a:lnTo>
                    <a:pt x="4877324" y="0"/>
                  </a:lnTo>
                  <a:lnTo>
                    <a:pt x="4877324" y="2128224"/>
                  </a:lnTo>
                  <a:lnTo>
                    <a:pt x="0" y="2128224"/>
                  </a:lnTo>
                  <a:close/>
                </a:path>
              </a:pathLst>
            </a:custGeom>
            <a:solidFill>
              <a:srgbClr val="48BAC3"/>
            </a:solidFill>
          </p:spPr>
        </p:sp>
        <p:sp>
          <p:nvSpPr>
            <p:cNvPr name="TextBox 5" id="5"/>
            <p:cNvSpPr txBox="true"/>
            <p:nvPr/>
          </p:nvSpPr>
          <p:spPr>
            <a:xfrm>
              <a:off x="0" y="-38100"/>
              <a:ext cx="4877324" cy="2166324"/>
            </a:xfrm>
            <a:prstGeom prst="rect">
              <a:avLst/>
            </a:prstGeom>
          </p:spPr>
          <p:txBody>
            <a:bodyPr anchor="ctr" rtlCol="false" tIns="50800" lIns="50800" bIns="50800" rIns="50800"/>
            <a:lstStyle/>
            <a:p>
              <a:pPr algn="ctr">
                <a:lnSpc>
                  <a:spcPts val="2659"/>
                </a:lnSpc>
              </a:pPr>
            </a:p>
          </p:txBody>
        </p:sp>
      </p:grpSp>
      <p:sp>
        <p:nvSpPr>
          <p:cNvPr name="AutoShape 6" id="6"/>
          <p:cNvSpPr/>
          <p:nvPr/>
        </p:nvSpPr>
        <p:spPr>
          <a:xfrm flipV="true">
            <a:off x="8082175" y="8358196"/>
            <a:ext cx="9177125" cy="0"/>
          </a:xfrm>
          <a:prstGeom prst="line">
            <a:avLst/>
          </a:prstGeom>
          <a:ln cap="flat" w="28575">
            <a:solidFill>
              <a:srgbClr val="FFFFFF"/>
            </a:solidFill>
            <a:prstDash val="solid"/>
            <a:headEnd type="none" len="sm" w="sm"/>
            <a:tailEnd type="none" len="sm" w="sm"/>
          </a:ln>
        </p:spPr>
      </p:sp>
      <p:grpSp>
        <p:nvGrpSpPr>
          <p:cNvPr name="Group 7" id="7"/>
          <p:cNvGrpSpPr/>
          <p:nvPr/>
        </p:nvGrpSpPr>
        <p:grpSpPr>
          <a:xfrm rot="0">
            <a:off x="2379204" y="1028700"/>
            <a:ext cx="13529591" cy="8229600"/>
            <a:chOff x="0" y="0"/>
            <a:chExt cx="3563349" cy="2167467"/>
          </a:xfrm>
        </p:grpSpPr>
        <p:sp>
          <p:nvSpPr>
            <p:cNvPr name="Freeform 8" id="8"/>
            <p:cNvSpPr/>
            <p:nvPr/>
          </p:nvSpPr>
          <p:spPr>
            <a:xfrm flipH="false" flipV="false" rot="0">
              <a:off x="0" y="0"/>
              <a:ext cx="3563349" cy="2167467"/>
            </a:xfrm>
            <a:custGeom>
              <a:avLst/>
              <a:gdLst/>
              <a:ahLst/>
              <a:cxnLst/>
              <a:rect r="r" b="b" t="t" l="l"/>
              <a:pathLst>
                <a:path h="2167467" w="3563349">
                  <a:moveTo>
                    <a:pt x="0" y="0"/>
                  </a:moveTo>
                  <a:lnTo>
                    <a:pt x="3563349" y="0"/>
                  </a:lnTo>
                  <a:lnTo>
                    <a:pt x="3563349" y="2167467"/>
                  </a:lnTo>
                  <a:lnTo>
                    <a:pt x="0" y="2167467"/>
                  </a:lnTo>
                  <a:close/>
                </a:path>
              </a:pathLst>
            </a:custGeom>
            <a:solidFill>
              <a:srgbClr val="2D3541"/>
            </a:solidFill>
          </p:spPr>
        </p:sp>
        <p:sp>
          <p:nvSpPr>
            <p:cNvPr name="TextBox 9" id="9"/>
            <p:cNvSpPr txBox="true"/>
            <p:nvPr/>
          </p:nvSpPr>
          <p:spPr>
            <a:xfrm>
              <a:off x="0" y="-38100"/>
              <a:ext cx="3563349" cy="2205567"/>
            </a:xfrm>
            <a:prstGeom prst="rect">
              <a:avLst/>
            </a:prstGeom>
          </p:spPr>
          <p:txBody>
            <a:bodyPr anchor="ctr" rtlCol="false" tIns="50800" lIns="50800" bIns="50800" rIns="50800"/>
            <a:lstStyle/>
            <a:p>
              <a:pPr algn="ctr">
                <a:lnSpc>
                  <a:spcPts val="2659"/>
                </a:lnSpc>
              </a:pPr>
              <a:r>
                <a:rPr lang="en-US" sz="1899">
                  <a:solidFill>
                    <a:srgbClr val="000000"/>
                  </a:solidFill>
                  <a:latin typeface="Canva Sans"/>
                </a:rPr>
                <a:t>  </a:t>
              </a:r>
            </a:p>
          </p:txBody>
        </p:sp>
      </p:grpSp>
      <p:grpSp>
        <p:nvGrpSpPr>
          <p:cNvPr name="Group 10" id="10"/>
          <p:cNvGrpSpPr/>
          <p:nvPr/>
        </p:nvGrpSpPr>
        <p:grpSpPr>
          <a:xfrm rot="0">
            <a:off x="682102" y="3394070"/>
            <a:ext cx="1514599" cy="1514593"/>
            <a:chOff x="0" y="0"/>
            <a:chExt cx="6350000" cy="6349975"/>
          </a:xfrm>
        </p:grpSpPr>
        <p:sp>
          <p:nvSpPr>
            <p:cNvPr name="Freeform 11" id="11"/>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24999" t="0" r="-24999" b="0"/>
              </a:stretch>
            </a:blipFill>
          </p:spPr>
        </p:sp>
      </p:grpSp>
      <p:grpSp>
        <p:nvGrpSpPr>
          <p:cNvPr name="Group 12" id="12"/>
          <p:cNvGrpSpPr/>
          <p:nvPr/>
        </p:nvGrpSpPr>
        <p:grpSpPr>
          <a:xfrm rot="0">
            <a:off x="682102" y="5909435"/>
            <a:ext cx="1514599" cy="1514593"/>
            <a:chOff x="0" y="0"/>
            <a:chExt cx="6350000" cy="6349975"/>
          </a:xfrm>
        </p:grpSpPr>
        <p:sp>
          <p:nvSpPr>
            <p:cNvPr name="Freeform 13" id="13"/>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24999" t="0" r="-24999" b="0"/>
              </a:stretch>
            </a:blipFill>
          </p:spPr>
        </p:sp>
      </p:grpSp>
      <p:sp>
        <p:nvSpPr>
          <p:cNvPr name="Freeform 14" id="14"/>
          <p:cNvSpPr/>
          <p:nvPr/>
        </p:nvSpPr>
        <p:spPr>
          <a:xfrm flipH="false" flipV="false" rot="0">
            <a:off x="4259695" y="3208536"/>
            <a:ext cx="9128739" cy="5401799"/>
          </a:xfrm>
          <a:custGeom>
            <a:avLst/>
            <a:gdLst/>
            <a:ahLst/>
            <a:cxnLst/>
            <a:rect r="r" b="b" t="t" l="l"/>
            <a:pathLst>
              <a:path h="5401799" w="9128739">
                <a:moveTo>
                  <a:pt x="0" y="0"/>
                </a:moveTo>
                <a:lnTo>
                  <a:pt x="9128739" y="0"/>
                </a:lnTo>
                <a:lnTo>
                  <a:pt x="9128739" y="5401799"/>
                </a:lnTo>
                <a:lnTo>
                  <a:pt x="0" y="5401799"/>
                </a:lnTo>
                <a:lnTo>
                  <a:pt x="0" y="0"/>
                </a:lnTo>
                <a:close/>
              </a:path>
            </a:pathLst>
          </a:custGeom>
          <a:blipFill>
            <a:blip r:embed="rId5"/>
            <a:stretch>
              <a:fillRect l="0" t="0" r="0" b="0"/>
            </a:stretch>
          </a:blipFill>
        </p:spPr>
      </p:sp>
      <p:sp>
        <p:nvSpPr>
          <p:cNvPr name="TextBox 15" id="15"/>
          <p:cNvSpPr txBox="true"/>
          <p:nvPr/>
        </p:nvSpPr>
        <p:spPr>
          <a:xfrm rot="0">
            <a:off x="5952213" y="1723165"/>
            <a:ext cx="6383575" cy="1090296"/>
          </a:xfrm>
          <a:prstGeom prst="rect">
            <a:avLst/>
          </a:prstGeom>
        </p:spPr>
        <p:txBody>
          <a:bodyPr anchor="t" rtlCol="false" tIns="0" lIns="0" bIns="0" rIns="0">
            <a:spAutoFit/>
          </a:bodyPr>
          <a:lstStyle/>
          <a:p>
            <a:pPr>
              <a:lnSpc>
                <a:spcPts val="6640"/>
              </a:lnSpc>
            </a:pPr>
            <a:r>
              <a:rPr lang="en-US" sz="8000">
                <a:solidFill>
                  <a:srgbClr val="F7FDFE"/>
                </a:solidFill>
                <a:latin typeface="Copperplate Gothic 29 AB"/>
              </a:rPr>
              <a:t>APPROACH</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7FDFE"/>
        </a:solidFill>
      </p:bgPr>
    </p:bg>
    <p:spTree>
      <p:nvGrpSpPr>
        <p:cNvPr id="1" name=""/>
        <p:cNvGrpSpPr/>
        <p:nvPr/>
      </p:nvGrpSpPr>
      <p:grpSpPr>
        <a:xfrm>
          <a:off x="0" y="0"/>
          <a:ext cx="0" cy="0"/>
          <a:chOff x="0" y="0"/>
          <a:chExt cx="0" cy="0"/>
        </a:xfrm>
      </p:grpSpPr>
      <p:sp>
        <p:nvSpPr>
          <p:cNvPr name="Freeform 2" id="2"/>
          <p:cNvSpPr/>
          <p:nvPr/>
        </p:nvSpPr>
        <p:spPr>
          <a:xfrm flipH="false" flipV="false" rot="0">
            <a:off x="5101061" y="2228169"/>
            <a:ext cx="6529559" cy="7889884"/>
          </a:xfrm>
          <a:custGeom>
            <a:avLst/>
            <a:gdLst/>
            <a:ahLst/>
            <a:cxnLst/>
            <a:rect r="r" b="b" t="t" l="l"/>
            <a:pathLst>
              <a:path h="7889884" w="6529559">
                <a:moveTo>
                  <a:pt x="0" y="0"/>
                </a:moveTo>
                <a:lnTo>
                  <a:pt x="6529560" y="0"/>
                </a:lnTo>
                <a:lnTo>
                  <a:pt x="6529560" y="7889884"/>
                </a:lnTo>
                <a:lnTo>
                  <a:pt x="0" y="7889884"/>
                </a:lnTo>
                <a:lnTo>
                  <a:pt x="0" y="0"/>
                </a:lnTo>
                <a:close/>
              </a:path>
            </a:pathLst>
          </a:custGeom>
          <a:blipFill>
            <a:blip r:embed="rId2"/>
            <a:stretch>
              <a:fillRect l="0" t="0" r="0" b="0"/>
            </a:stretch>
          </a:blipFill>
        </p:spPr>
      </p:sp>
      <p:grpSp>
        <p:nvGrpSpPr>
          <p:cNvPr name="Group 3" id="3"/>
          <p:cNvGrpSpPr/>
          <p:nvPr/>
        </p:nvGrpSpPr>
        <p:grpSpPr>
          <a:xfrm rot="0">
            <a:off x="13174572" y="-405957"/>
            <a:ext cx="7544378" cy="13633732"/>
            <a:chOff x="0" y="0"/>
            <a:chExt cx="1986997" cy="3590777"/>
          </a:xfrm>
        </p:grpSpPr>
        <p:sp>
          <p:nvSpPr>
            <p:cNvPr name="Freeform 4" id="4"/>
            <p:cNvSpPr/>
            <p:nvPr/>
          </p:nvSpPr>
          <p:spPr>
            <a:xfrm flipH="false" flipV="false" rot="0">
              <a:off x="0" y="0"/>
              <a:ext cx="1986997" cy="3590777"/>
            </a:xfrm>
            <a:custGeom>
              <a:avLst/>
              <a:gdLst/>
              <a:ahLst/>
              <a:cxnLst/>
              <a:rect r="r" b="b" t="t" l="l"/>
              <a:pathLst>
                <a:path h="3590777" w="1986997">
                  <a:moveTo>
                    <a:pt x="0" y="0"/>
                  </a:moveTo>
                  <a:lnTo>
                    <a:pt x="1986997" y="0"/>
                  </a:lnTo>
                  <a:lnTo>
                    <a:pt x="1986997" y="3590777"/>
                  </a:lnTo>
                  <a:lnTo>
                    <a:pt x="0" y="3590777"/>
                  </a:lnTo>
                  <a:close/>
                </a:path>
              </a:pathLst>
            </a:custGeom>
            <a:solidFill>
              <a:srgbClr val="2D3541"/>
            </a:solidFill>
          </p:spPr>
        </p:sp>
        <p:sp>
          <p:nvSpPr>
            <p:cNvPr name="TextBox 5" id="5"/>
            <p:cNvSpPr txBox="true"/>
            <p:nvPr/>
          </p:nvSpPr>
          <p:spPr>
            <a:xfrm>
              <a:off x="0" y="-38100"/>
              <a:ext cx="1986997" cy="3628877"/>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62208" y="1083991"/>
            <a:ext cx="10456893" cy="1144178"/>
          </a:xfrm>
          <a:prstGeom prst="rect">
            <a:avLst/>
          </a:prstGeom>
        </p:spPr>
        <p:txBody>
          <a:bodyPr anchor="t" rtlCol="false" tIns="0" lIns="0" bIns="0" rIns="0">
            <a:spAutoFit/>
          </a:bodyPr>
          <a:lstStyle/>
          <a:p>
            <a:pPr>
              <a:lnSpc>
                <a:spcPts val="6918"/>
              </a:lnSpc>
            </a:pPr>
            <a:r>
              <a:rPr lang="en-US" sz="8335">
                <a:solidFill>
                  <a:srgbClr val="2D3541"/>
                </a:solidFill>
                <a:latin typeface="Copperplate Gothic 29 AB Bold"/>
              </a:rPr>
              <a:t>USE CASE DIAGRAM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7FDFE"/>
        </a:solidFill>
      </p:bgPr>
    </p:bg>
    <p:spTree>
      <p:nvGrpSpPr>
        <p:cNvPr id="1" name=""/>
        <p:cNvGrpSpPr/>
        <p:nvPr/>
      </p:nvGrpSpPr>
      <p:grpSpPr>
        <a:xfrm>
          <a:off x="0" y="0"/>
          <a:ext cx="0" cy="0"/>
          <a:chOff x="0" y="0"/>
          <a:chExt cx="0" cy="0"/>
        </a:xfrm>
      </p:grpSpPr>
      <p:grpSp>
        <p:nvGrpSpPr>
          <p:cNvPr name="Group 2" id="2"/>
          <p:cNvGrpSpPr/>
          <p:nvPr/>
        </p:nvGrpSpPr>
        <p:grpSpPr>
          <a:xfrm rot="0">
            <a:off x="-130775" y="4484855"/>
            <a:ext cx="18549551" cy="6472986"/>
            <a:chOff x="0" y="0"/>
            <a:chExt cx="4885478" cy="1704819"/>
          </a:xfrm>
        </p:grpSpPr>
        <p:sp>
          <p:nvSpPr>
            <p:cNvPr name="Freeform 3" id="3"/>
            <p:cNvSpPr/>
            <p:nvPr/>
          </p:nvSpPr>
          <p:spPr>
            <a:xfrm flipH="false" flipV="false" rot="0">
              <a:off x="0" y="0"/>
              <a:ext cx="4885479" cy="1704819"/>
            </a:xfrm>
            <a:custGeom>
              <a:avLst/>
              <a:gdLst/>
              <a:ahLst/>
              <a:cxnLst/>
              <a:rect r="r" b="b" t="t" l="l"/>
              <a:pathLst>
                <a:path h="1704819" w="4885479">
                  <a:moveTo>
                    <a:pt x="0" y="0"/>
                  </a:moveTo>
                  <a:lnTo>
                    <a:pt x="4885479" y="0"/>
                  </a:lnTo>
                  <a:lnTo>
                    <a:pt x="4885479" y="1704819"/>
                  </a:lnTo>
                  <a:lnTo>
                    <a:pt x="0" y="1704819"/>
                  </a:lnTo>
                  <a:close/>
                </a:path>
              </a:pathLst>
            </a:custGeom>
            <a:solidFill>
              <a:srgbClr val="48BAC3"/>
            </a:solidFill>
          </p:spPr>
        </p:sp>
        <p:sp>
          <p:nvSpPr>
            <p:cNvPr name="TextBox 4" id="4"/>
            <p:cNvSpPr txBox="true"/>
            <p:nvPr/>
          </p:nvSpPr>
          <p:spPr>
            <a:xfrm>
              <a:off x="0" y="-38100"/>
              <a:ext cx="4885478" cy="1742919"/>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28700" y="3386880"/>
            <a:ext cx="5871443" cy="5871420"/>
            <a:chOff x="0" y="0"/>
            <a:chExt cx="6350025" cy="6350000"/>
          </a:xfrm>
        </p:grpSpPr>
        <p:sp>
          <p:nvSpPr>
            <p:cNvPr name="Freeform 6" id="6"/>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2"/>
              <a:stretch>
                <a:fillRect l="-25757" t="0" r="-25757" b="0"/>
              </a:stretch>
            </a:blipFill>
          </p:spPr>
        </p:sp>
      </p:grpSp>
      <p:sp>
        <p:nvSpPr>
          <p:cNvPr name="TextBox 7" id="7"/>
          <p:cNvSpPr txBox="true"/>
          <p:nvPr/>
        </p:nvSpPr>
        <p:spPr>
          <a:xfrm rot="0">
            <a:off x="684154" y="1190625"/>
            <a:ext cx="8459846" cy="1384184"/>
          </a:xfrm>
          <a:prstGeom prst="rect">
            <a:avLst/>
          </a:prstGeom>
        </p:spPr>
        <p:txBody>
          <a:bodyPr anchor="t" rtlCol="false" tIns="0" lIns="0" bIns="0" rIns="0">
            <a:spAutoFit/>
          </a:bodyPr>
          <a:lstStyle/>
          <a:p>
            <a:pPr>
              <a:lnSpc>
                <a:spcPts val="8466"/>
              </a:lnSpc>
            </a:pPr>
            <a:r>
              <a:rPr lang="en-US" sz="10200">
                <a:solidFill>
                  <a:srgbClr val="2D3541"/>
                </a:solidFill>
                <a:latin typeface="Copperplate Gothic 29 AB"/>
              </a:rPr>
              <a:t>TECH STACK</a:t>
            </a:r>
          </a:p>
        </p:txBody>
      </p:sp>
      <p:sp>
        <p:nvSpPr>
          <p:cNvPr name="TextBox 8" id="8"/>
          <p:cNvSpPr txBox="true"/>
          <p:nvPr/>
        </p:nvSpPr>
        <p:spPr>
          <a:xfrm rot="0">
            <a:off x="7352076" y="5105400"/>
            <a:ext cx="10715722" cy="4262080"/>
          </a:xfrm>
          <a:prstGeom prst="rect">
            <a:avLst/>
          </a:prstGeom>
        </p:spPr>
        <p:txBody>
          <a:bodyPr anchor="t" rtlCol="false" tIns="0" lIns="0" bIns="0" rIns="0">
            <a:spAutoFit/>
          </a:bodyPr>
          <a:lstStyle/>
          <a:p>
            <a:pPr algn="ctr">
              <a:lnSpc>
                <a:spcPts val="3432"/>
              </a:lnSpc>
              <a:spcBef>
                <a:spcPct val="0"/>
              </a:spcBef>
            </a:pPr>
            <a:r>
              <a:rPr lang="en-US" sz="2451">
                <a:solidFill>
                  <a:srgbClr val="2D3541"/>
                </a:solidFill>
                <a:latin typeface="Canva Sans Bold"/>
              </a:rPr>
              <a:t>Database Management System (DBMS):</a:t>
            </a:r>
            <a:r>
              <a:rPr lang="en-US" sz="2451">
                <a:solidFill>
                  <a:srgbClr val="2D3541"/>
                </a:solidFill>
                <a:latin typeface="Canva Sans"/>
              </a:rPr>
              <a:t> Such as MySQL, PostgreSQL, or Microsoft SQL Server for storing patient records, billing information, etc.​</a:t>
            </a:r>
          </a:p>
          <a:p>
            <a:pPr algn="ctr">
              <a:lnSpc>
                <a:spcPts val="3432"/>
              </a:lnSpc>
              <a:spcBef>
                <a:spcPct val="0"/>
              </a:spcBef>
            </a:pPr>
          </a:p>
          <a:p>
            <a:pPr algn="ctr">
              <a:lnSpc>
                <a:spcPts val="3432"/>
              </a:lnSpc>
              <a:spcBef>
                <a:spcPct val="0"/>
              </a:spcBef>
            </a:pPr>
            <a:r>
              <a:rPr lang="en-US" sz="2451">
                <a:solidFill>
                  <a:srgbClr val="2D3541"/>
                </a:solidFill>
                <a:latin typeface="Canva Sans Bold"/>
              </a:rPr>
              <a:t>Programming Language:</a:t>
            </a:r>
            <a:r>
              <a:rPr lang="en-US" sz="2451">
                <a:solidFill>
                  <a:srgbClr val="2D3541"/>
                </a:solidFill>
                <a:latin typeface="Canva Sans"/>
              </a:rPr>
              <a:t> Often, languages like Java, C#, or Python are used for developing the software.​</a:t>
            </a:r>
          </a:p>
          <a:p>
            <a:pPr algn="ctr">
              <a:lnSpc>
                <a:spcPts val="3432"/>
              </a:lnSpc>
              <a:spcBef>
                <a:spcPct val="0"/>
              </a:spcBef>
            </a:pPr>
            <a:r>
              <a:rPr lang="en-US" sz="2451">
                <a:solidFill>
                  <a:srgbClr val="2D3541"/>
                </a:solidFill>
                <a:latin typeface="Canva Sans Bold"/>
              </a:rPr>
              <a:t>Web Development Framework:</a:t>
            </a:r>
            <a:r>
              <a:rPr lang="en-US" sz="2451">
                <a:solidFill>
                  <a:srgbClr val="2D3541"/>
                </a:solidFill>
                <a:latin typeface="Canva Sans"/>
              </a:rPr>
              <a:t> If it's a web-based system, frameworks like Django (Python), Ruby on Rails, or ASP.NET may be used.​</a:t>
            </a:r>
          </a:p>
          <a:p>
            <a:pPr algn="ctr">
              <a:lnSpc>
                <a:spcPts val="3432"/>
              </a:lnSpc>
              <a:spcBef>
                <a:spcPct val="0"/>
              </a:spcBef>
            </a:pPr>
            <a:r>
              <a:rPr lang="en-US" sz="2451">
                <a:solidFill>
                  <a:srgbClr val="2D3541"/>
                </a:solidFill>
                <a:latin typeface="Canva Sans Bold"/>
              </a:rPr>
              <a:t>Frontend Technologies: </a:t>
            </a:r>
            <a:r>
              <a:rPr lang="en-US" sz="2451">
                <a:solidFill>
                  <a:srgbClr val="2D3541"/>
                </a:solidFill>
                <a:latin typeface="Canva Sans"/>
              </a:rPr>
              <a:t>HTML, CSS, JavaScript, and possibly afrontend framework like React, Angular, or Vue.js.​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D3541"/>
        </a:solidFill>
      </p:bgPr>
    </p:bg>
    <p:spTree>
      <p:nvGrpSpPr>
        <p:cNvPr id="1" name=""/>
        <p:cNvGrpSpPr/>
        <p:nvPr/>
      </p:nvGrpSpPr>
      <p:grpSpPr>
        <a:xfrm>
          <a:off x="0" y="0"/>
          <a:ext cx="0" cy="0"/>
          <a:chOff x="0" y="0"/>
          <a:chExt cx="0" cy="0"/>
        </a:xfrm>
      </p:grpSpPr>
      <p:grpSp>
        <p:nvGrpSpPr>
          <p:cNvPr name="Group 2" id="2"/>
          <p:cNvGrpSpPr/>
          <p:nvPr/>
        </p:nvGrpSpPr>
        <p:grpSpPr>
          <a:xfrm rot="0">
            <a:off x="7199743" y="-829612"/>
            <a:ext cx="12781748" cy="12781697"/>
            <a:chOff x="0" y="0"/>
            <a:chExt cx="6350025" cy="6350000"/>
          </a:xfrm>
        </p:grpSpPr>
        <p:sp>
          <p:nvSpPr>
            <p:cNvPr name="Freeform 3" id="3"/>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2">
                <a:alphaModFix amt="50000"/>
              </a:blip>
              <a:stretch>
                <a:fillRect l="0" t="-25000" r="0" b="-25000"/>
              </a:stretch>
            </a:blipFill>
          </p:spPr>
        </p:sp>
      </p:grpSp>
      <p:grpSp>
        <p:nvGrpSpPr>
          <p:cNvPr name="Group 4" id="4"/>
          <p:cNvGrpSpPr/>
          <p:nvPr/>
        </p:nvGrpSpPr>
        <p:grpSpPr>
          <a:xfrm rot="0">
            <a:off x="702381" y="680906"/>
            <a:ext cx="7034922" cy="7575619"/>
            <a:chOff x="0" y="0"/>
            <a:chExt cx="1852819" cy="1995225"/>
          </a:xfrm>
        </p:grpSpPr>
        <p:sp>
          <p:nvSpPr>
            <p:cNvPr name="Freeform 5" id="5"/>
            <p:cNvSpPr/>
            <p:nvPr/>
          </p:nvSpPr>
          <p:spPr>
            <a:xfrm flipH="false" flipV="false" rot="0">
              <a:off x="0" y="0"/>
              <a:ext cx="1852819" cy="1995225"/>
            </a:xfrm>
            <a:custGeom>
              <a:avLst/>
              <a:gdLst/>
              <a:ahLst/>
              <a:cxnLst/>
              <a:rect r="r" b="b" t="t" l="l"/>
              <a:pathLst>
                <a:path h="1995225" w="1852819">
                  <a:moveTo>
                    <a:pt x="0" y="0"/>
                  </a:moveTo>
                  <a:lnTo>
                    <a:pt x="1852819" y="0"/>
                  </a:lnTo>
                  <a:lnTo>
                    <a:pt x="1852819" y="1995225"/>
                  </a:lnTo>
                  <a:lnTo>
                    <a:pt x="0" y="1995225"/>
                  </a:lnTo>
                  <a:close/>
                </a:path>
              </a:pathLst>
            </a:custGeom>
            <a:solidFill>
              <a:srgbClr val="000000">
                <a:alpha val="0"/>
              </a:srgbClr>
            </a:solidFill>
            <a:ln w="361950" cap="sq">
              <a:solidFill>
                <a:srgbClr val="48BAC3"/>
              </a:solidFill>
              <a:prstDash val="solid"/>
              <a:miter/>
            </a:ln>
          </p:spPr>
        </p:sp>
        <p:sp>
          <p:nvSpPr>
            <p:cNvPr name="TextBox 6" id="6"/>
            <p:cNvSpPr txBox="true"/>
            <p:nvPr/>
          </p:nvSpPr>
          <p:spPr>
            <a:xfrm>
              <a:off x="0" y="-161925"/>
              <a:ext cx="1852819" cy="2157150"/>
            </a:xfrm>
            <a:prstGeom prst="rect">
              <a:avLst/>
            </a:prstGeom>
          </p:spPr>
          <p:txBody>
            <a:bodyPr anchor="ctr" rtlCol="false" tIns="50800" lIns="50800" bIns="50800" rIns="50800"/>
            <a:lstStyle/>
            <a:p>
              <a:pPr algn="ctr">
                <a:lnSpc>
                  <a:spcPts val="11899"/>
                </a:lnSpc>
              </a:pPr>
              <a:r>
                <a:rPr lang="en-US" sz="8499">
                  <a:solidFill>
                    <a:srgbClr val="FFFFFF"/>
                  </a:solidFill>
                  <a:latin typeface="Canva Sans"/>
                </a:rPr>
                <a:t>BEING PROPOSED</a:t>
              </a:r>
            </a:p>
          </p:txBody>
        </p:sp>
      </p:grpSp>
      <p:sp>
        <p:nvSpPr>
          <p:cNvPr name="TextBox 7" id="7"/>
          <p:cNvSpPr txBox="true"/>
          <p:nvPr/>
        </p:nvSpPr>
        <p:spPr>
          <a:xfrm rot="0">
            <a:off x="1704725" y="2164629"/>
            <a:ext cx="6689194" cy="1164878"/>
          </a:xfrm>
          <a:prstGeom prst="rect">
            <a:avLst/>
          </a:prstGeom>
        </p:spPr>
        <p:txBody>
          <a:bodyPr anchor="t" rtlCol="false" tIns="0" lIns="0" bIns="0" rIns="0">
            <a:spAutoFit/>
          </a:bodyPr>
          <a:lstStyle/>
          <a:p>
            <a:pPr>
              <a:lnSpc>
                <a:spcPts val="7116"/>
              </a:lnSpc>
            </a:pPr>
            <a:r>
              <a:rPr lang="en-US" sz="8573">
                <a:solidFill>
                  <a:srgbClr val="F7FDFE"/>
                </a:solidFill>
                <a:latin typeface="Copperplate Gothic 29 AB Bold"/>
              </a:rPr>
              <a:t>SOLUTION</a:t>
            </a:r>
          </a:p>
        </p:txBody>
      </p:sp>
      <p:sp>
        <p:nvSpPr>
          <p:cNvPr name="TextBox 8" id="8"/>
          <p:cNvSpPr txBox="true"/>
          <p:nvPr/>
        </p:nvSpPr>
        <p:spPr>
          <a:xfrm rot="0">
            <a:off x="8713854" y="1945554"/>
            <a:ext cx="8545446" cy="6055016"/>
          </a:xfrm>
          <a:prstGeom prst="rect">
            <a:avLst/>
          </a:prstGeom>
        </p:spPr>
        <p:txBody>
          <a:bodyPr anchor="t" rtlCol="false" tIns="0" lIns="0" bIns="0" rIns="0">
            <a:spAutoFit/>
          </a:bodyPr>
          <a:lstStyle/>
          <a:p>
            <a:pPr marL="927331" indent="-463665" lvl="1">
              <a:lnSpc>
                <a:spcPts val="6013"/>
              </a:lnSpc>
              <a:buFont typeface="Arial"/>
              <a:buChar char="•"/>
            </a:pPr>
            <a:r>
              <a:rPr lang="en-US" sz="4295">
                <a:solidFill>
                  <a:srgbClr val="FFFFFF"/>
                </a:solidFill>
                <a:latin typeface="Canva Sans"/>
              </a:rPr>
              <a:t>Patients on boarding</a:t>
            </a:r>
          </a:p>
          <a:p>
            <a:pPr marL="927331" indent="-463665" lvl="1">
              <a:lnSpc>
                <a:spcPts val="6013"/>
              </a:lnSpc>
              <a:buFont typeface="Arial"/>
              <a:buChar char="•"/>
            </a:pPr>
            <a:r>
              <a:rPr lang="en-US" sz="4295">
                <a:solidFill>
                  <a:srgbClr val="FFFFFF"/>
                </a:solidFill>
                <a:latin typeface="Canva Sans"/>
              </a:rPr>
              <a:t> Diagnosis or lab tests reports status dashboard</a:t>
            </a:r>
          </a:p>
          <a:p>
            <a:pPr marL="927331" indent="-463665" lvl="1">
              <a:lnSpc>
                <a:spcPts val="6013"/>
              </a:lnSpc>
              <a:buFont typeface="Arial"/>
              <a:buChar char="•"/>
            </a:pPr>
            <a:r>
              <a:rPr lang="en-US" sz="4295">
                <a:solidFill>
                  <a:srgbClr val="FFFFFF"/>
                </a:solidFill>
                <a:latin typeface="Canva Sans"/>
              </a:rPr>
              <a:t>Queries chatbot</a:t>
            </a:r>
          </a:p>
          <a:p>
            <a:pPr marL="927331" indent="-463665" lvl="1">
              <a:lnSpc>
                <a:spcPts val="6013"/>
              </a:lnSpc>
              <a:buFont typeface="Arial"/>
              <a:buChar char="•"/>
            </a:pPr>
            <a:r>
              <a:rPr lang="en-US" sz="4295">
                <a:solidFill>
                  <a:srgbClr val="FFFFFF"/>
                </a:solidFill>
                <a:latin typeface="Canva Sans"/>
              </a:rPr>
              <a:t>Appointment booking</a:t>
            </a:r>
          </a:p>
          <a:p>
            <a:pPr marL="927331" indent="-463665" lvl="1">
              <a:lnSpc>
                <a:spcPts val="6013"/>
              </a:lnSpc>
              <a:buFont typeface="Arial"/>
              <a:buChar char="•"/>
            </a:pPr>
            <a:r>
              <a:rPr lang="en-US" sz="4295">
                <a:solidFill>
                  <a:srgbClr val="FFFFFF"/>
                </a:solidFill>
                <a:latin typeface="Canva Sans"/>
              </a:rPr>
              <a:t>Reminders</a:t>
            </a:r>
          </a:p>
          <a:p>
            <a:pPr marL="927331" indent="-463665" lvl="1">
              <a:lnSpc>
                <a:spcPts val="6013"/>
              </a:lnSpc>
              <a:buFont typeface="Arial"/>
              <a:buChar char="•"/>
            </a:pPr>
            <a:r>
              <a:rPr lang="en-US" sz="4295">
                <a:solidFill>
                  <a:srgbClr val="FFFFFF"/>
                </a:solidFill>
                <a:latin typeface="Canva Sans"/>
              </a:rPr>
              <a:t>Insurances suggestions</a:t>
            </a:r>
          </a:p>
          <a:p>
            <a:pPr algn="ctr">
              <a:lnSpc>
                <a:spcPts val="6013"/>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7FDFE"/>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grpSp>
        <p:nvGrpSpPr>
          <p:cNvPr name="Group 3" id="3"/>
          <p:cNvGrpSpPr/>
          <p:nvPr/>
        </p:nvGrpSpPr>
        <p:grpSpPr>
          <a:xfrm rot="0">
            <a:off x="130810" y="1603695"/>
            <a:ext cx="18518589" cy="8220086"/>
            <a:chOff x="0" y="0"/>
            <a:chExt cx="4877324" cy="2164961"/>
          </a:xfrm>
        </p:grpSpPr>
        <p:sp>
          <p:nvSpPr>
            <p:cNvPr name="Freeform 4" id="4"/>
            <p:cNvSpPr/>
            <p:nvPr/>
          </p:nvSpPr>
          <p:spPr>
            <a:xfrm flipH="false" flipV="false" rot="0">
              <a:off x="0" y="0"/>
              <a:ext cx="4877324" cy="2164961"/>
            </a:xfrm>
            <a:custGeom>
              <a:avLst/>
              <a:gdLst/>
              <a:ahLst/>
              <a:cxnLst/>
              <a:rect r="r" b="b" t="t" l="l"/>
              <a:pathLst>
                <a:path h="2164961" w="4877324">
                  <a:moveTo>
                    <a:pt x="0" y="0"/>
                  </a:moveTo>
                  <a:lnTo>
                    <a:pt x="4877324" y="0"/>
                  </a:lnTo>
                  <a:lnTo>
                    <a:pt x="4877324" y="2164961"/>
                  </a:lnTo>
                  <a:lnTo>
                    <a:pt x="0" y="2164961"/>
                  </a:lnTo>
                  <a:close/>
                </a:path>
              </a:pathLst>
            </a:custGeom>
            <a:solidFill>
              <a:srgbClr val="48BAC3"/>
            </a:solidFill>
          </p:spPr>
        </p:sp>
        <p:sp>
          <p:nvSpPr>
            <p:cNvPr name="TextBox 5" id="5"/>
            <p:cNvSpPr txBox="true"/>
            <p:nvPr/>
          </p:nvSpPr>
          <p:spPr>
            <a:xfrm>
              <a:off x="0" y="-38100"/>
              <a:ext cx="4877324" cy="2203061"/>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447077" y="3502340"/>
            <a:ext cx="16230600" cy="5529766"/>
            <a:chOff x="0" y="0"/>
            <a:chExt cx="4274726" cy="1456399"/>
          </a:xfrm>
        </p:grpSpPr>
        <p:sp>
          <p:nvSpPr>
            <p:cNvPr name="Freeform 7" id="7"/>
            <p:cNvSpPr/>
            <p:nvPr/>
          </p:nvSpPr>
          <p:spPr>
            <a:xfrm flipH="false" flipV="false" rot="0">
              <a:off x="0" y="0"/>
              <a:ext cx="4274726" cy="1456399"/>
            </a:xfrm>
            <a:custGeom>
              <a:avLst/>
              <a:gdLst/>
              <a:ahLst/>
              <a:cxnLst/>
              <a:rect r="r" b="b" t="t" l="l"/>
              <a:pathLst>
                <a:path h="1456399" w="4274726">
                  <a:moveTo>
                    <a:pt x="0" y="0"/>
                  </a:moveTo>
                  <a:lnTo>
                    <a:pt x="4274726" y="0"/>
                  </a:lnTo>
                  <a:lnTo>
                    <a:pt x="4274726" y="1456399"/>
                  </a:lnTo>
                  <a:lnTo>
                    <a:pt x="0" y="1456399"/>
                  </a:lnTo>
                  <a:close/>
                </a:path>
              </a:pathLst>
            </a:custGeom>
            <a:solidFill>
              <a:srgbClr val="2D3541"/>
            </a:solidFill>
          </p:spPr>
        </p:sp>
        <p:sp>
          <p:nvSpPr>
            <p:cNvPr name="TextBox 8" id="8"/>
            <p:cNvSpPr txBox="true"/>
            <p:nvPr/>
          </p:nvSpPr>
          <p:spPr>
            <a:xfrm>
              <a:off x="0" y="-38100"/>
              <a:ext cx="4274726" cy="1494499"/>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11314" y="25030"/>
            <a:ext cx="12247964" cy="1243334"/>
          </a:xfrm>
          <a:prstGeom prst="rect">
            <a:avLst/>
          </a:prstGeom>
        </p:spPr>
        <p:txBody>
          <a:bodyPr anchor="t" rtlCol="false" tIns="0" lIns="0" bIns="0" rIns="0">
            <a:spAutoFit/>
          </a:bodyPr>
          <a:lstStyle/>
          <a:p>
            <a:pPr algn="ctr">
              <a:lnSpc>
                <a:spcPts val="10219"/>
              </a:lnSpc>
              <a:spcBef>
                <a:spcPct val="0"/>
              </a:spcBef>
            </a:pPr>
            <a:r>
              <a:rPr lang="en-US" sz="7299">
                <a:solidFill>
                  <a:srgbClr val="000000"/>
                </a:solidFill>
                <a:latin typeface="Canva Sans Bold"/>
              </a:rPr>
              <a:t>USER CHARACTERISTICS</a:t>
            </a:r>
          </a:p>
        </p:txBody>
      </p:sp>
      <p:sp>
        <p:nvSpPr>
          <p:cNvPr name="TextBox 10" id="10"/>
          <p:cNvSpPr txBox="true"/>
          <p:nvPr/>
        </p:nvSpPr>
        <p:spPr>
          <a:xfrm rot="0">
            <a:off x="1028700" y="1925929"/>
            <a:ext cx="3622023" cy="903607"/>
          </a:xfrm>
          <a:prstGeom prst="rect">
            <a:avLst/>
          </a:prstGeom>
        </p:spPr>
        <p:txBody>
          <a:bodyPr anchor="t" rtlCol="false" tIns="0" lIns="0" bIns="0" rIns="0">
            <a:spAutoFit/>
          </a:bodyPr>
          <a:lstStyle/>
          <a:p>
            <a:pPr algn="ctr">
              <a:lnSpc>
                <a:spcPts val="7419"/>
              </a:lnSpc>
              <a:spcBef>
                <a:spcPct val="0"/>
              </a:spcBef>
            </a:pPr>
            <a:r>
              <a:rPr lang="en-US" sz="5299">
                <a:solidFill>
                  <a:srgbClr val="000000"/>
                </a:solidFill>
                <a:latin typeface="Canva Sans"/>
              </a:rPr>
              <a:t> </a:t>
            </a:r>
            <a:r>
              <a:rPr lang="en-US" sz="5299" u="sng">
                <a:solidFill>
                  <a:srgbClr val="000000"/>
                </a:solidFill>
                <a:latin typeface="Canva Sans"/>
              </a:rPr>
              <a:t>ADMIN</a:t>
            </a:r>
          </a:p>
        </p:txBody>
      </p:sp>
      <p:sp>
        <p:nvSpPr>
          <p:cNvPr name="TextBox 11" id="11"/>
          <p:cNvSpPr txBox="true"/>
          <p:nvPr/>
        </p:nvSpPr>
        <p:spPr>
          <a:xfrm rot="0">
            <a:off x="2115104" y="3905567"/>
            <a:ext cx="14428232" cy="3556669"/>
          </a:xfrm>
          <a:prstGeom prst="rect">
            <a:avLst/>
          </a:prstGeom>
        </p:spPr>
        <p:txBody>
          <a:bodyPr anchor="t" rtlCol="false" tIns="0" lIns="0" bIns="0" rIns="0">
            <a:spAutoFit/>
          </a:bodyPr>
          <a:lstStyle/>
          <a:p>
            <a:pPr marL="1091425" indent="-545712" lvl="1">
              <a:lnSpc>
                <a:spcPts val="7077"/>
              </a:lnSpc>
              <a:buFont typeface="Arial"/>
              <a:buChar char="•"/>
            </a:pPr>
            <a:r>
              <a:rPr lang="en-US" sz="5055">
                <a:solidFill>
                  <a:srgbClr val="FFFFFF"/>
                </a:solidFill>
                <a:latin typeface="Canva Sans"/>
              </a:rPr>
              <a:t> </a:t>
            </a:r>
            <a:r>
              <a:rPr lang="en-US" sz="5055">
                <a:solidFill>
                  <a:srgbClr val="FFFFFF"/>
                </a:solidFill>
                <a:latin typeface="Canva Sans"/>
              </a:rPr>
              <a:t>Access patient record , doctor record.​</a:t>
            </a:r>
          </a:p>
          <a:p>
            <a:pPr algn="ctr" marL="1102089" indent="-551045" lvl="1">
              <a:lnSpc>
                <a:spcPts val="7146"/>
              </a:lnSpc>
              <a:buFont typeface="Arial"/>
              <a:buChar char="•"/>
            </a:pPr>
            <a:r>
              <a:rPr lang="en-US" sz="5104">
                <a:solidFill>
                  <a:srgbClr val="FFFFFF"/>
                </a:solidFill>
                <a:latin typeface="Canva Sans"/>
              </a:rPr>
              <a:t> </a:t>
            </a:r>
            <a:r>
              <a:rPr lang="en-US" sz="5104">
                <a:solidFill>
                  <a:srgbClr val="FFFFFF"/>
                </a:solidFill>
                <a:latin typeface="Canva Sans"/>
              </a:rPr>
              <a:t>Add new doctor entry in system database.​</a:t>
            </a:r>
          </a:p>
          <a:p>
            <a:pPr marL="1078228" indent="-539114" lvl="1">
              <a:lnSpc>
                <a:spcPts val="6991"/>
              </a:lnSpc>
              <a:buFont typeface="Arial"/>
              <a:buChar char="•"/>
            </a:pPr>
            <a:r>
              <a:rPr lang="en-US" sz="4994">
                <a:solidFill>
                  <a:srgbClr val="FFFFFF"/>
                </a:solidFill>
                <a:latin typeface="Canva Sans"/>
              </a:rPr>
              <a:t> </a:t>
            </a:r>
            <a:r>
              <a:rPr lang="en-US" sz="4994">
                <a:solidFill>
                  <a:srgbClr val="FFFFFF"/>
                </a:solidFill>
                <a:latin typeface="Canva Sans"/>
              </a:rPr>
              <a:t>Confirm payment and generate bill.​</a:t>
            </a:r>
          </a:p>
          <a:p>
            <a:pPr marL="1110180" indent="-555090" lvl="1">
              <a:lnSpc>
                <a:spcPts val="7198"/>
              </a:lnSpc>
              <a:buFont typeface="Arial"/>
              <a:buChar char="•"/>
            </a:pPr>
            <a:r>
              <a:rPr lang="en-US" sz="5142">
                <a:solidFill>
                  <a:srgbClr val="FFFFFF"/>
                </a:solidFill>
                <a:latin typeface="Canva Sans"/>
              </a:rPr>
              <a:t> View records.​</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2D3541"/>
        </a:solidFill>
      </p:bgPr>
    </p:bg>
    <p:spTree>
      <p:nvGrpSpPr>
        <p:cNvPr id="1" name=""/>
        <p:cNvGrpSpPr/>
        <p:nvPr/>
      </p:nvGrpSpPr>
      <p:grpSpPr>
        <a:xfrm>
          <a:off x="0" y="0"/>
          <a:ext cx="0" cy="0"/>
          <a:chOff x="0" y="0"/>
          <a:chExt cx="0" cy="0"/>
        </a:xfrm>
      </p:grpSpPr>
      <p:grpSp>
        <p:nvGrpSpPr>
          <p:cNvPr name="Group 2" id="2"/>
          <p:cNvGrpSpPr/>
          <p:nvPr/>
        </p:nvGrpSpPr>
        <p:grpSpPr>
          <a:xfrm rot="0">
            <a:off x="0" y="4374081"/>
            <a:ext cx="18288000" cy="5912919"/>
            <a:chOff x="0" y="0"/>
            <a:chExt cx="4816593" cy="1557312"/>
          </a:xfrm>
        </p:grpSpPr>
        <p:sp>
          <p:nvSpPr>
            <p:cNvPr name="Freeform 3" id="3"/>
            <p:cNvSpPr/>
            <p:nvPr/>
          </p:nvSpPr>
          <p:spPr>
            <a:xfrm flipH="false" flipV="false" rot="0">
              <a:off x="0" y="0"/>
              <a:ext cx="4816592" cy="1557312"/>
            </a:xfrm>
            <a:custGeom>
              <a:avLst/>
              <a:gdLst/>
              <a:ahLst/>
              <a:cxnLst/>
              <a:rect r="r" b="b" t="t" l="l"/>
              <a:pathLst>
                <a:path h="1557312" w="4816592">
                  <a:moveTo>
                    <a:pt x="0" y="0"/>
                  </a:moveTo>
                  <a:lnTo>
                    <a:pt x="4816592" y="0"/>
                  </a:lnTo>
                  <a:lnTo>
                    <a:pt x="4816592" y="1557312"/>
                  </a:lnTo>
                  <a:lnTo>
                    <a:pt x="0" y="1557312"/>
                  </a:lnTo>
                  <a:close/>
                </a:path>
              </a:pathLst>
            </a:custGeom>
            <a:solidFill>
              <a:srgbClr val="48BAC3"/>
            </a:solidFill>
          </p:spPr>
        </p:sp>
        <p:sp>
          <p:nvSpPr>
            <p:cNvPr name="TextBox 4" id="4"/>
            <p:cNvSpPr txBox="true"/>
            <p:nvPr/>
          </p:nvSpPr>
          <p:spPr>
            <a:xfrm>
              <a:off x="0" y="-38100"/>
              <a:ext cx="4816593" cy="1595412"/>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094470" y="4962842"/>
            <a:ext cx="99060" cy="323215"/>
          </a:xfrm>
          <a:prstGeom prst="rect">
            <a:avLst/>
          </a:prstGeom>
        </p:spPr>
        <p:txBody>
          <a:bodyPr anchor="t" rtlCol="false" tIns="0" lIns="0" bIns="0" rIns="0">
            <a:spAutoFit/>
          </a:bodyPr>
          <a:lstStyle/>
          <a:p>
            <a:pPr algn="ctr">
              <a:lnSpc>
                <a:spcPts val="2659"/>
              </a:lnSpc>
              <a:spcBef>
                <a:spcPct val="0"/>
              </a:spcBef>
            </a:pPr>
            <a:r>
              <a:rPr lang="en-US" sz="1899">
                <a:solidFill>
                  <a:srgbClr val="000000"/>
                </a:solidFill>
                <a:latin typeface="Canva Sans"/>
              </a:rPr>
              <a:t>t</a:t>
            </a:r>
          </a:p>
        </p:txBody>
      </p:sp>
      <p:sp>
        <p:nvSpPr>
          <p:cNvPr name="TextBox 6" id="6"/>
          <p:cNvSpPr txBox="true"/>
          <p:nvPr/>
        </p:nvSpPr>
        <p:spPr>
          <a:xfrm rot="0">
            <a:off x="733375" y="514408"/>
            <a:ext cx="13392962" cy="1417964"/>
          </a:xfrm>
          <a:prstGeom prst="rect">
            <a:avLst/>
          </a:prstGeom>
        </p:spPr>
        <p:txBody>
          <a:bodyPr anchor="t" rtlCol="false" tIns="0" lIns="0" bIns="0" rIns="0">
            <a:spAutoFit/>
          </a:bodyPr>
          <a:lstStyle/>
          <a:p>
            <a:pPr algn="ctr">
              <a:lnSpc>
                <a:spcPts val="11619"/>
              </a:lnSpc>
              <a:spcBef>
                <a:spcPct val="0"/>
              </a:spcBef>
            </a:pPr>
            <a:r>
              <a:rPr lang="en-US" sz="8299">
                <a:solidFill>
                  <a:srgbClr val="F7FDFE"/>
                </a:solidFill>
                <a:latin typeface="Canva Sans"/>
              </a:rPr>
              <a:t>USER CHARACTERISTICS</a:t>
            </a:r>
          </a:p>
        </p:txBody>
      </p:sp>
      <p:sp>
        <p:nvSpPr>
          <p:cNvPr name="TextBox 7" id="7"/>
          <p:cNvSpPr txBox="true"/>
          <p:nvPr/>
        </p:nvSpPr>
        <p:spPr>
          <a:xfrm rot="0">
            <a:off x="1272792" y="2624270"/>
            <a:ext cx="4040568" cy="1009653"/>
          </a:xfrm>
          <a:prstGeom prst="rect">
            <a:avLst/>
          </a:prstGeom>
        </p:spPr>
        <p:txBody>
          <a:bodyPr anchor="t" rtlCol="false" tIns="0" lIns="0" bIns="0" rIns="0">
            <a:spAutoFit/>
          </a:bodyPr>
          <a:lstStyle/>
          <a:p>
            <a:pPr algn="ctr">
              <a:lnSpc>
                <a:spcPts val="8399"/>
              </a:lnSpc>
              <a:spcBef>
                <a:spcPct val="0"/>
              </a:spcBef>
            </a:pPr>
            <a:r>
              <a:rPr lang="en-US" sz="5999" u="sng">
                <a:solidFill>
                  <a:srgbClr val="FBFBFB"/>
                </a:solidFill>
                <a:latin typeface="Canva Sans"/>
              </a:rPr>
              <a:t>PATIENT</a:t>
            </a:r>
          </a:p>
        </p:txBody>
      </p:sp>
      <p:sp>
        <p:nvSpPr>
          <p:cNvPr name="TextBox 8" id="8"/>
          <p:cNvSpPr txBox="true"/>
          <p:nvPr/>
        </p:nvSpPr>
        <p:spPr>
          <a:xfrm rot="0">
            <a:off x="1794227" y="4832677"/>
            <a:ext cx="8836694" cy="4218609"/>
          </a:xfrm>
          <a:prstGeom prst="rect">
            <a:avLst/>
          </a:prstGeom>
        </p:spPr>
        <p:txBody>
          <a:bodyPr anchor="t" rtlCol="false" tIns="0" lIns="0" bIns="0" rIns="0">
            <a:spAutoFit/>
          </a:bodyPr>
          <a:lstStyle/>
          <a:p>
            <a:pPr marL="1051120" indent="-525560" lvl="1">
              <a:lnSpc>
                <a:spcPts val="6815"/>
              </a:lnSpc>
              <a:buFont typeface="Arial"/>
              <a:buChar char="•"/>
            </a:pPr>
            <a:r>
              <a:rPr lang="en-US" sz="4868">
                <a:solidFill>
                  <a:srgbClr val="000000"/>
                </a:solidFill>
                <a:latin typeface="Canva Sans"/>
              </a:rPr>
              <a:t> </a:t>
            </a:r>
            <a:r>
              <a:rPr lang="en-US" sz="4868">
                <a:solidFill>
                  <a:srgbClr val="000000"/>
                </a:solidFill>
                <a:latin typeface="Canva Sans"/>
              </a:rPr>
              <a:t>Make appointment.​</a:t>
            </a:r>
          </a:p>
          <a:p>
            <a:pPr marL="1051120" indent="-525560" lvl="1">
              <a:lnSpc>
                <a:spcPts val="6815"/>
              </a:lnSpc>
              <a:buFont typeface="Arial"/>
              <a:buChar char="•"/>
            </a:pPr>
            <a:r>
              <a:rPr lang="en-US" sz="4868">
                <a:solidFill>
                  <a:srgbClr val="000000"/>
                </a:solidFill>
                <a:latin typeface="Canva Sans"/>
              </a:rPr>
              <a:t> Cancel appointment.​</a:t>
            </a:r>
          </a:p>
          <a:p>
            <a:pPr marL="1051120" indent="-525560" lvl="1">
              <a:lnSpc>
                <a:spcPts val="6815"/>
              </a:lnSpc>
              <a:buFont typeface="Arial"/>
              <a:buChar char="•"/>
            </a:pPr>
            <a:r>
              <a:rPr lang="en-US" sz="4868">
                <a:solidFill>
                  <a:srgbClr val="000000"/>
                </a:solidFill>
                <a:latin typeface="Canva Sans"/>
              </a:rPr>
              <a:t> Update details.​</a:t>
            </a:r>
          </a:p>
          <a:p>
            <a:pPr marL="1051120" indent="-525560" lvl="1">
              <a:lnSpc>
                <a:spcPts val="6815"/>
              </a:lnSpc>
              <a:buFont typeface="Arial"/>
              <a:buChar char="•"/>
            </a:pPr>
            <a:r>
              <a:rPr lang="en-US" sz="4868">
                <a:solidFill>
                  <a:srgbClr val="000000"/>
                </a:solidFill>
                <a:latin typeface="Canva Sans"/>
              </a:rPr>
              <a:t> Payment.​</a:t>
            </a:r>
          </a:p>
          <a:p>
            <a:pPr marL="1051120" indent="-525560" lvl="1">
              <a:lnSpc>
                <a:spcPts val="6815"/>
              </a:lnSpc>
              <a:buFont typeface="Arial"/>
              <a:buChar char="•"/>
            </a:pPr>
            <a:r>
              <a:rPr lang="en-US" sz="4868">
                <a:solidFill>
                  <a:srgbClr val="000000"/>
                </a:solidFill>
                <a:latin typeface="Canva Sans"/>
              </a:rPr>
              <a:t> View payment history.​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DAF3JEGe-2U</dc:identifier>
  <dcterms:modified xsi:type="dcterms:W3CDTF">2011-08-01T06:04:30Z</dcterms:modified>
  <cp:revision>1</cp:revision>
  <dc:title>White and Blue Minimalist Medical Presentation</dc:title>
</cp:coreProperties>
</file>

<file path=docProps/thumbnail.jpeg>
</file>